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  <p:sldMasterId id="2147493494" r:id="rId5"/>
  </p:sldMasterIdLst>
  <p:notesMasterIdLst>
    <p:notesMasterId r:id="rId9"/>
  </p:notesMasterIdLst>
  <p:handoutMasterIdLst>
    <p:handoutMasterId r:id="rId10"/>
  </p:handoutMasterIdLst>
  <p:sldIdLst>
    <p:sldId id="409" r:id="rId6"/>
    <p:sldId id="480" r:id="rId7"/>
    <p:sldId id="481" r:id="rId8"/>
  </p:sldIdLst>
  <p:sldSz cx="14630400" cy="8229600"/>
  <p:notesSz cx="7019925" cy="9305925"/>
  <p:defaultTextStyle>
    <a:defPPr>
      <a:defRPr lang="en-US"/>
    </a:defPPr>
    <a:lvl1pPr marL="0" algn="l" defTabSz="7315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1520" algn="l" defTabSz="7315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63040" algn="l" defTabSz="7315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94560" algn="l" defTabSz="7315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26080" algn="l" defTabSz="7315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57600" algn="l" defTabSz="7315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89120" algn="l" defTabSz="7315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20640" algn="l" defTabSz="7315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52160" algn="l" defTabSz="7315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6" userDrawn="1">
          <p15:clr>
            <a:srgbClr val="A4A3A4"/>
          </p15:clr>
        </p15:guide>
        <p15:guide id="2" pos="4608">
          <p15:clr>
            <a:srgbClr val="A4A3A4"/>
          </p15:clr>
        </p15:guide>
        <p15:guide id="3" orient="horz" pos="5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5894"/>
    <a:srgbClr val="374BA4"/>
    <a:srgbClr val="3644AD"/>
    <a:srgbClr val="132E52"/>
    <a:srgbClr val="0E508D"/>
    <a:srgbClr val="AB1426"/>
    <a:srgbClr val="1A3F6F"/>
    <a:srgbClr val="117BD5"/>
    <a:srgbClr val="375D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519" autoAdjust="0"/>
    <p:restoredTop sz="82300" autoAdjust="0"/>
  </p:normalViewPr>
  <p:slideViewPr>
    <p:cSldViewPr snapToGrid="0" snapToObjects="1">
      <p:cViewPr varScale="1">
        <p:scale>
          <a:sx n="74" d="100"/>
          <a:sy n="74" d="100"/>
        </p:scale>
        <p:origin x="328" y="176"/>
      </p:cViewPr>
      <p:guideLst>
        <p:guide orient="horz" pos="1536"/>
        <p:guide pos="4608"/>
        <p:guide orient="horz" pos="50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B0F935F0-9772-3248-8034-C5F1486A5B9F}" type="datetimeFigureOut">
              <a:rPr lang="en-US" smtClean="0"/>
              <a:t>7/26/17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E9D7FEAF-ACDD-CF42-AA7B-F4CEAA2DED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521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C00C9BC9-57BF-44A7-AC0A-66C955D57BD2}" type="datetimeFigureOut">
              <a:rPr lang="en-US" smtClean="0"/>
              <a:t>7/26/17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1650" cy="3140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78476"/>
            <a:ext cx="5615940" cy="3664208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A15C1C9C-4C3E-46DE-B938-9C7061AD73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674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2625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B71798-5C65-4D49-BA48-134988842E9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492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C1C9C-4C3E-46DE-B938-9C7061AD734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901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C1C9C-4C3E-46DE-B938-9C7061AD734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675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3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6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5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7/26/17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7/26/17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7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7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7/26/17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288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454B1-5A79-0345-AB1E-35C2F8CF0D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C1309-A640-8443-B7BB-4D7D02000F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454B1-5A79-0345-AB1E-35C2F8CF0D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C1309-A640-8443-B7BB-4D7D02000F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220" y="2051686"/>
            <a:ext cx="12618720" cy="3423284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220" y="5507356"/>
            <a:ext cx="12618720" cy="1800224"/>
          </a:xfrm>
        </p:spPr>
        <p:txBody>
          <a:bodyPr/>
          <a:lstStyle>
            <a:lvl1pPr marL="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454B1-5A79-0345-AB1E-35C2F8CF0D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C1309-A640-8443-B7BB-4D7D02000F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0" y="2190750"/>
            <a:ext cx="6217920" cy="52216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0" y="2190750"/>
            <a:ext cx="6217920" cy="52216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454B1-5A79-0345-AB1E-35C2F8CF0D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C1309-A640-8443-B7BB-4D7D02000F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438150"/>
            <a:ext cx="12618720" cy="159067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746" y="2017396"/>
            <a:ext cx="6189344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7746" y="3006090"/>
            <a:ext cx="6189344" cy="44215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06640" y="2017396"/>
            <a:ext cx="6219826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06640" y="3006090"/>
            <a:ext cx="6219826" cy="44215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454B1-5A79-0345-AB1E-35C2F8CF0D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C1309-A640-8443-B7BB-4D7D02000F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454B1-5A79-0345-AB1E-35C2F8CF0D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C1309-A640-8443-B7BB-4D7D02000F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454B1-5A79-0345-AB1E-35C2F8CF0D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C1309-A640-8443-B7BB-4D7D02000F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454B1-5A79-0345-AB1E-35C2F8CF0D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C1309-A640-8443-B7BB-4D7D02000F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7/26/17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454B1-5A79-0345-AB1E-35C2F8CF0D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C1309-A640-8443-B7BB-4D7D02000F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454B1-5A79-0345-AB1E-35C2F8CF0D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C1309-A640-8443-B7BB-4D7D02000F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69880" y="438150"/>
            <a:ext cx="3154680" cy="697420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0" y="438150"/>
            <a:ext cx="9281160" cy="697420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454B1-5A79-0345-AB1E-35C2F8CF0D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C1309-A640-8443-B7BB-4D7D02000F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3152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6304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1945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2608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576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891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12064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52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7/26/17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2"/>
            <a:ext cx="6461760" cy="5431155"/>
          </a:xfrm>
        </p:spPr>
        <p:txBody>
          <a:bodyPr/>
          <a:lstStyle>
            <a:lvl1pPr>
              <a:defRPr sz="45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2"/>
            <a:ext cx="6461760" cy="5431155"/>
          </a:xfrm>
        </p:spPr>
        <p:txBody>
          <a:bodyPr/>
          <a:lstStyle>
            <a:lvl1pPr>
              <a:defRPr sz="45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7/26/17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5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520" indent="0">
              <a:buNone/>
              <a:defRPr sz="3200" b="1"/>
            </a:lvl2pPr>
            <a:lvl3pPr marL="1463040" indent="0">
              <a:buNone/>
              <a:defRPr sz="2900" b="1"/>
            </a:lvl3pPr>
            <a:lvl4pPr marL="2194560" indent="0">
              <a:buNone/>
              <a:defRPr sz="2600" b="1"/>
            </a:lvl4pPr>
            <a:lvl5pPr marL="2926080" indent="0">
              <a:buNone/>
              <a:defRPr sz="2600" b="1"/>
            </a:lvl5pPr>
            <a:lvl6pPr marL="3657600" indent="0">
              <a:buNone/>
              <a:defRPr sz="2600" b="1"/>
            </a:lvl6pPr>
            <a:lvl7pPr marL="4389120" indent="0">
              <a:buNone/>
              <a:defRPr sz="2600" b="1"/>
            </a:lvl7pPr>
            <a:lvl8pPr marL="5120640" indent="0">
              <a:buNone/>
              <a:defRPr sz="2600" b="1"/>
            </a:lvl8pPr>
            <a:lvl9pPr marL="5852160" indent="0">
              <a:buNone/>
              <a:defRPr sz="2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49"/>
            <a:ext cx="6464301" cy="4741546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2" y="1842136"/>
            <a:ext cx="6466840" cy="767715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520" indent="0">
              <a:buNone/>
              <a:defRPr sz="3200" b="1"/>
            </a:lvl2pPr>
            <a:lvl3pPr marL="1463040" indent="0">
              <a:buNone/>
              <a:defRPr sz="2900" b="1"/>
            </a:lvl3pPr>
            <a:lvl4pPr marL="2194560" indent="0">
              <a:buNone/>
              <a:defRPr sz="2600" b="1"/>
            </a:lvl4pPr>
            <a:lvl5pPr marL="2926080" indent="0">
              <a:buNone/>
              <a:defRPr sz="2600" b="1"/>
            </a:lvl5pPr>
            <a:lvl6pPr marL="3657600" indent="0">
              <a:buNone/>
              <a:defRPr sz="2600" b="1"/>
            </a:lvl6pPr>
            <a:lvl7pPr marL="4389120" indent="0">
              <a:buNone/>
              <a:defRPr sz="2600" b="1"/>
            </a:lvl7pPr>
            <a:lvl8pPr marL="5120640" indent="0">
              <a:buNone/>
              <a:defRPr sz="2600" b="1"/>
            </a:lvl8pPr>
            <a:lvl9pPr marL="5852160" indent="0">
              <a:buNone/>
              <a:defRPr sz="2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2" y="2609849"/>
            <a:ext cx="6466840" cy="4741546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7/26/17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7/26/17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7/26/17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2" y="327659"/>
            <a:ext cx="4813301" cy="139446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2"/>
            <a:ext cx="8178800" cy="7023736"/>
          </a:xfrm>
        </p:spPr>
        <p:txBody>
          <a:bodyPr/>
          <a:lstStyle>
            <a:lvl1pPr>
              <a:defRPr sz="5100"/>
            </a:lvl1pPr>
            <a:lvl2pPr>
              <a:defRPr sz="45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2" y="1722123"/>
            <a:ext cx="4813301" cy="5629275"/>
          </a:xfrm>
        </p:spPr>
        <p:txBody>
          <a:bodyPr/>
          <a:lstStyle>
            <a:lvl1pPr marL="0" indent="0">
              <a:buNone/>
              <a:defRPr sz="2200"/>
            </a:lvl1pPr>
            <a:lvl2pPr marL="731520" indent="0">
              <a:buNone/>
              <a:defRPr sz="1900"/>
            </a:lvl2pPr>
            <a:lvl3pPr marL="1463040" indent="0">
              <a:buNone/>
              <a:defRPr sz="1600"/>
            </a:lvl3pPr>
            <a:lvl4pPr marL="2194560" indent="0">
              <a:buNone/>
              <a:defRPr sz="1400"/>
            </a:lvl4pPr>
            <a:lvl5pPr marL="2926080" indent="0">
              <a:buNone/>
              <a:defRPr sz="1400"/>
            </a:lvl5pPr>
            <a:lvl6pPr marL="3657600" indent="0">
              <a:buNone/>
              <a:defRPr sz="1400"/>
            </a:lvl6pPr>
            <a:lvl7pPr marL="4389120" indent="0">
              <a:buNone/>
              <a:defRPr sz="1400"/>
            </a:lvl7pPr>
            <a:lvl8pPr marL="5120640" indent="0">
              <a:buNone/>
              <a:defRPr sz="1400"/>
            </a:lvl8pPr>
            <a:lvl9pPr marL="585216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7/26/17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5100"/>
            </a:lvl1pPr>
            <a:lvl2pPr marL="731520" indent="0">
              <a:buNone/>
              <a:defRPr sz="4500"/>
            </a:lvl2pPr>
            <a:lvl3pPr marL="1463040" indent="0">
              <a:buNone/>
              <a:defRPr sz="3800"/>
            </a:lvl3pPr>
            <a:lvl4pPr marL="2194560" indent="0">
              <a:buNone/>
              <a:defRPr sz="3200"/>
            </a:lvl4pPr>
            <a:lvl5pPr marL="2926080" indent="0">
              <a:buNone/>
              <a:defRPr sz="3200"/>
            </a:lvl5pPr>
            <a:lvl6pPr marL="3657600" indent="0">
              <a:buNone/>
              <a:defRPr sz="3200"/>
            </a:lvl6pPr>
            <a:lvl7pPr marL="4389120" indent="0">
              <a:buNone/>
              <a:defRPr sz="3200"/>
            </a:lvl7pPr>
            <a:lvl8pPr marL="5120640" indent="0">
              <a:buNone/>
              <a:defRPr sz="3200"/>
            </a:lvl8pPr>
            <a:lvl9pPr marL="5852160" indent="0">
              <a:buNone/>
              <a:defRPr sz="32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5"/>
          </a:xfrm>
        </p:spPr>
        <p:txBody>
          <a:bodyPr/>
          <a:lstStyle>
            <a:lvl1pPr marL="0" indent="0">
              <a:buNone/>
              <a:defRPr sz="2200"/>
            </a:lvl1pPr>
            <a:lvl2pPr marL="731520" indent="0">
              <a:buNone/>
              <a:defRPr sz="1900"/>
            </a:lvl2pPr>
            <a:lvl3pPr marL="1463040" indent="0">
              <a:buNone/>
              <a:defRPr sz="1600"/>
            </a:lvl3pPr>
            <a:lvl4pPr marL="2194560" indent="0">
              <a:buNone/>
              <a:defRPr sz="1400"/>
            </a:lvl4pPr>
            <a:lvl5pPr marL="2926080" indent="0">
              <a:buNone/>
              <a:defRPr sz="1400"/>
            </a:lvl5pPr>
            <a:lvl6pPr marL="3657600" indent="0">
              <a:buNone/>
              <a:defRPr sz="1400"/>
            </a:lvl6pPr>
            <a:lvl7pPr marL="4389120" indent="0">
              <a:buNone/>
              <a:defRPr sz="1400"/>
            </a:lvl7pPr>
            <a:lvl8pPr marL="5120640" indent="0">
              <a:buNone/>
              <a:defRPr sz="1400"/>
            </a:lvl8pPr>
            <a:lvl9pPr marL="585216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7/26/17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11550"/>
            <a:ext cx="13167360" cy="1371600"/>
          </a:xfrm>
          <a:prstGeom prst="rect">
            <a:avLst/>
          </a:prstGeom>
        </p:spPr>
        <p:txBody>
          <a:bodyPr vert="horz" lIns="146304" tIns="73152" rIns="146304" bIns="73152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2"/>
            <a:ext cx="13167360" cy="5431155"/>
          </a:xfrm>
          <a:prstGeom prst="rect">
            <a:avLst/>
          </a:prstGeom>
        </p:spPr>
        <p:txBody>
          <a:bodyPr vert="horz" lIns="146304" tIns="73152" rIns="146304" bIns="73152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46304" tIns="73152" rIns="146304" bIns="73152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7/26/17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46304" tIns="73152" rIns="146304" bIns="73152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46304" tIns="73152" rIns="146304" bIns="73152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BitmapLogo_NOLayers_F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06" y="7261283"/>
            <a:ext cx="907050" cy="91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731520" rtl="0" eaLnBrk="1" latinLnBrk="0" hangingPunct="1">
        <a:spcBef>
          <a:spcPct val="0"/>
        </a:spcBef>
        <a:buNone/>
        <a:defRPr sz="5000" b="1" kern="1200">
          <a:solidFill>
            <a:srgbClr val="000090"/>
          </a:solidFill>
          <a:latin typeface="Arial"/>
          <a:ea typeface="+mj-ea"/>
          <a:cs typeface="Arial"/>
        </a:defRPr>
      </a:lvl1pPr>
    </p:titleStyle>
    <p:bodyStyle>
      <a:lvl1pPr marL="548640" indent="-548640" algn="l" defTabSz="731520" rtl="0" eaLnBrk="1" latinLnBrk="0" hangingPunct="1">
        <a:spcBef>
          <a:spcPct val="20000"/>
        </a:spcBef>
        <a:buClr>
          <a:srgbClr val="000090"/>
        </a:buClr>
        <a:buFont typeface="Wingdings" charset="2"/>
        <a:buChar char="§"/>
        <a:defRPr sz="4000" kern="120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Arial"/>
        </a:defRPr>
      </a:lvl1pPr>
      <a:lvl2pPr marL="1188720" indent="-457200" algn="l" defTabSz="731520" rtl="0" eaLnBrk="1" latinLnBrk="0" hangingPunct="1">
        <a:spcBef>
          <a:spcPct val="20000"/>
        </a:spcBef>
        <a:buClr>
          <a:srgbClr val="000090"/>
        </a:buClr>
        <a:buFont typeface="Arial"/>
        <a:buChar char="•"/>
        <a:defRPr sz="3500" kern="120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Arial"/>
        </a:defRPr>
      </a:lvl2pPr>
      <a:lvl3pPr marL="182880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Arial"/>
        </a:defRPr>
      </a:lvl3pPr>
      <a:lvl4pPr marL="2560320" indent="-365760" algn="l" defTabSz="731520" rtl="0" eaLnBrk="1" latinLnBrk="0" hangingPunct="1">
        <a:spcBef>
          <a:spcPct val="20000"/>
        </a:spcBef>
        <a:buFont typeface="Arial"/>
        <a:buChar char="–"/>
        <a:defRPr sz="2900" kern="120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Arial"/>
        </a:defRPr>
      </a:lvl4pPr>
      <a:lvl5pPr marL="3291840" indent="-365760" algn="l" defTabSz="731520" rtl="0" eaLnBrk="1" latinLnBrk="0" hangingPunct="1">
        <a:spcBef>
          <a:spcPct val="20000"/>
        </a:spcBef>
        <a:buFont typeface="Arial"/>
        <a:buChar char="»"/>
        <a:defRPr sz="2600" kern="120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Arial"/>
        </a:defRPr>
      </a:lvl5pPr>
      <a:lvl6pPr marL="402336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5488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8640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1792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6304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9456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8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5760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8912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2064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5216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7280"/>
            <a:fld id="{C57454B1-5A79-0345-AB1E-35C2F8CF0D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/>
              <a:t>7/26/17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728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7280"/>
            <a:fld id="{C87C1309-A640-8443-B7BB-4D7D02000F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88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5" r:id="rId1"/>
    <p:sldLayoutId id="2147493496" r:id="rId2"/>
    <p:sldLayoutId id="2147493497" r:id="rId3"/>
    <p:sldLayoutId id="2147493498" r:id="rId4"/>
    <p:sldLayoutId id="2147493499" r:id="rId5"/>
    <p:sldLayoutId id="2147493500" r:id="rId6"/>
    <p:sldLayoutId id="2147493501" r:id="rId7"/>
    <p:sldLayoutId id="2147493502" r:id="rId8"/>
    <p:sldLayoutId id="2147493503" r:id="rId9"/>
    <p:sldLayoutId id="2147493504" r:id="rId10"/>
    <p:sldLayoutId id="2147493505" r:id="rId11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16000" y="587461"/>
            <a:ext cx="12014200" cy="2167890"/>
          </a:xfrm>
        </p:spPr>
        <p:txBody>
          <a:bodyPr>
            <a:noAutofit/>
          </a:bodyPr>
          <a:lstStyle/>
          <a:p>
            <a:r>
              <a:rPr lang="en-US" sz="4800" dirty="0" smtClean="0">
                <a:latin typeface="+mn-lt"/>
              </a:rPr>
              <a:t>IUCRC Welcome</a:t>
            </a:r>
            <a:endParaRPr lang="en-US" sz="3200" dirty="0">
              <a:latin typeface="+mn-lt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065169" y="5604877"/>
            <a:ext cx="6492239" cy="13716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1920" b="1" dirty="0">
                <a:solidFill>
                  <a:schemeClr val="tx2"/>
                </a:solidFill>
              </a:rPr>
              <a:t>Jim Kurose</a:t>
            </a:r>
          </a:p>
          <a:p>
            <a:pPr algn="ctr">
              <a:buNone/>
            </a:pPr>
            <a:r>
              <a:rPr lang="en-US" sz="1920" b="1" dirty="0">
                <a:solidFill>
                  <a:schemeClr val="tx2"/>
                </a:solidFill>
              </a:rPr>
              <a:t>Assistant Director, NSF</a:t>
            </a:r>
          </a:p>
          <a:p>
            <a:pPr algn="ctr">
              <a:buNone/>
            </a:pPr>
            <a:r>
              <a:rPr lang="en-US" sz="1920" b="1" dirty="0">
                <a:solidFill>
                  <a:schemeClr val="tx2"/>
                </a:solidFill>
              </a:rPr>
              <a:t>Computer &amp; Information Science &amp; Engineering</a:t>
            </a:r>
          </a:p>
          <a:p>
            <a:pPr algn="ctr">
              <a:buNone/>
            </a:pPr>
            <a:endParaRPr lang="en-US" sz="1920" b="1" dirty="0">
              <a:solidFill>
                <a:schemeClr val="tx2"/>
              </a:solidFill>
            </a:endParaRPr>
          </a:p>
          <a:p>
            <a:r>
              <a:rPr lang="en-US" sz="1920" dirty="0">
                <a:solidFill>
                  <a:schemeClr val="tx1"/>
                </a:solidFill>
              </a:rPr>
              <a:t>2017 NSF IUCRC Biennial </a:t>
            </a:r>
            <a:r>
              <a:rPr lang="en-US" sz="1920" dirty="0" smtClean="0">
                <a:solidFill>
                  <a:schemeClr val="tx1"/>
                </a:solidFill>
              </a:rPr>
              <a:t>Meeting</a:t>
            </a:r>
          </a:p>
          <a:p>
            <a:r>
              <a:rPr lang="en-US" sz="1920" dirty="0" smtClean="0">
                <a:solidFill>
                  <a:schemeClr val="tx1"/>
                </a:solidFill>
              </a:rPr>
              <a:t>July 27</a:t>
            </a:r>
            <a:r>
              <a:rPr lang="en-US" sz="1920" dirty="0" smtClean="0">
                <a:solidFill>
                  <a:schemeClr val="tx1"/>
                </a:solidFill>
              </a:rPr>
              <a:t>, </a:t>
            </a:r>
            <a:r>
              <a:rPr lang="en-US" sz="1920" dirty="0" smtClean="0">
                <a:solidFill>
                  <a:schemeClr val="tx1"/>
                </a:solidFill>
              </a:rPr>
              <a:t>2017</a:t>
            </a:r>
            <a:endParaRPr lang="en-US" sz="1920" dirty="0">
              <a:solidFill>
                <a:schemeClr val="tx1"/>
              </a:solidFill>
            </a:endParaRPr>
          </a:p>
          <a:p>
            <a:endParaRPr lang="en-US" sz="1920" b="1" dirty="0">
              <a:solidFill>
                <a:schemeClr val="tx2"/>
              </a:solidFill>
            </a:endParaRPr>
          </a:p>
          <a:p>
            <a:pPr algn="ctr">
              <a:buNone/>
            </a:pPr>
            <a:endParaRPr lang="en-US" sz="1680" dirty="0">
              <a:solidFill>
                <a:srgbClr val="215968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155446" y="3112595"/>
            <a:ext cx="10369597" cy="1907091"/>
            <a:chOff x="272202" y="2310033"/>
            <a:chExt cx="8641331" cy="1878096"/>
          </a:xfrm>
        </p:grpSpPr>
        <p:grpSp>
          <p:nvGrpSpPr>
            <p:cNvPr id="11" name="Group 10"/>
            <p:cNvGrpSpPr/>
            <p:nvPr/>
          </p:nvGrpSpPr>
          <p:grpSpPr>
            <a:xfrm>
              <a:off x="6638625" y="2310033"/>
              <a:ext cx="2274908" cy="1878095"/>
              <a:chOff x="6638625" y="2310033"/>
              <a:chExt cx="2274908" cy="1878095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638625" y="2310033"/>
                <a:ext cx="2274908" cy="1804832"/>
              </a:xfrm>
              <a:prstGeom prst="rect">
                <a:avLst/>
              </a:prstGeom>
            </p:spPr>
          </p:pic>
          <p:sp>
            <p:nvSpPr>
              <p:cNvPr id="22" name="Rectangle 21"/>
              <p:cNvSpPr/>
              <p:nvPr/>
            </p:nvSpPr>
            <p:spPr>
              <a:xfrm>
                <a:off x="6658992" y="3660739"/>
                <a:ext cx="2254541" cy="527389"/>
              </a:xfrm>
              <a:prstGeom prst="rect">
                <a:avLst/>
              </a:prstGeom>
              <a:solidFill>
                <a:schemeClr val="bg1">
                  <a:alpha val="69000"/>
                </a:schemeClr>
              </a:solidFill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en-US" sz="1440" dirty="0">
                    <a:latin typeface="Gill Sans"/>
                    <a:cs typeface="Gill Sans"/>
                  </a:rPr>
                  <a:t>Information &amp; </a:t>
                </a:r>
                <a:br>
                  <a:rPr lang="en-US" sz="1440" dirty="0">
                    <a:latin typeface="Gill Sans"/>
                    <a:cs typeface="Gill Sans"/>
                  </a:rPr>
                </a:br>
                <a:r>
                  <a:rPr lang="en-US" sz="1440" dirty="0">
                    <a:latin typeface="Gill Sans"/>
                    <a:cs typeface="Gill Sans"/>
                  </a:rPr>
                  <a:t>Intelligent Systems</a:t>
                </a: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2419497" y="2310033"/>
              <a:ext cx="2119128" cy="1878096"/>
              <a:chOff x="2419497" y="2310033"/>
              <a:chExt cx="2119128" cy="1878096"/>
            </a:xfrm>
          </p:grpSpPr>
          <p:pic>
            <p:nvPicPr>
              <p:cNvPr id="19" name="Picture 18" descr="Battery pack 4 CPS Shin.JPG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429612" y="2310033"/>
                <a:ext cx="2109013" cy="1804832"/>
              </a:xfrm>
              <a:prstGeom prst="rect">
                <a:avLst/>
              </a:prstGeom>
            </p:spPr>
          </p:pic>
          <p:sp>
            <p:nvSpPr>
              <p:cNvPr id="20" name="Rectangle 19"/>
              <p:cNvSpPr/>
              <p:nvPr/>
            </p:nvSpPr>
            <p:spPr>
              <a:xfrm>
                <a:off x="2419497" y="3660740"/>
                <a:ext cx="2119128" cy="527389"/>
              </a:xfrm>
              <a:prstGeom prst="rect">
                <a:avLst/>
              </a:prstGeom>
              <a:solidFill>
                <a:schemeClr val="bg1">
                  <a:alpha val="69000"/>
                </a:schemeClr>
              </a:solidFill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en-US" sz="1440" dirty="0">
                    <a:latin typeface="Gill Sans"/>
                    <a:cs typeface="Gill Sans"/>
                  </a:rPr>
                  <a:t>Computing &amp; Communication Foundations </a:t>
                </a: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4538881" y="2310033"/>
              <a:ext cx="2167525" cy="1878096"/>
              <a:chOff x="4538881" y="2310033"/>
              <a:chExt cx="2167525" cy="1878096"/>
            </a:xfrm>
          </p:grpSpPr>
          <p:pic>
            <p:nvPicPr>
              <p:cNvPr id="17" name="Picture 2" descr="https://us-ignite-org.s3.amazonaws.com/static/v1/img/slides/slide1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4538882" y="2310033"/>
                <a:ext cx="2152694" cy="18164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Rectangle 17"/>
              <p:cNvSpPr/>
              <p:nvPr/>
            </p:nvSpPr>
            <p:spPr>
              <a:xfrm>
                <a:off x="4538881" y="3660740"/>
                <a:ext cx="2167525" cy="527389"/>
              </a:xfrm>
              <a:prstGeom prst="rect">
                <a:avLst/>
              </a:prstGeom>
              <a:solidFill>
                <a:schemeClr val="bg1">
                  <a:alpha val="69000"/>
                </a:schemeClr>
              </a:solidFill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en-US" sz="1440" dirty="0">
                    <a:latin typeface="Gill Sans"/>
                    <a:cs typeface="Gill Sans"/>
                  </a:rPr>
                  <a:t>Computer &amp; Network </a:t>
                </a:r>
              </a:p>
              <a:p>
                <a:pPr algn="ctr"/>
                <a:r>
                  <a:rPr lang="en-US" sz="1440" dirty="0">
                    <a:latin typeface="Gill Sans"/>
                    <a:cs typeface="Gill Sans"/>
                  </a:rPr>
                  <a:t>Systems</a:t>
                </a: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272202" y="2310033"/>
              <a:ext cx="2167525" cy="1878096"/>
              <a:chOff x="272202" y="2310033"/>
              <a:chExt cx="2167525" cy="1878096"/>
            </a:xfrm>
          </p:grpSpPr>
          <p:pic>
            <p:nvPicPr>
              <p:cNvPr id="15" name="Picture 14" descr="Screen Shot 2015-08-24 at 8.56.33 AM.png"/>
              <p:cNvPicPr>
                <a:picLocks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72202" y="2310033"/>
                <a:ext cx="2167525" cy="1808954"/>
              </a:xfrm>
              <a:prstGeom prst="rect">
                <a:avLst/>
              </a:prstGeom>
            </p:spPr>
          </p:pic>
          <p:sp>
            <p:nvSpPr>
              <p:cNvPr id="16" name="Rectangle 15"/>
              <p:cNvSpPr/>
              <p:nvPr/>
            </p:nvSpPr>
            <p:spPr>
              <a:xfrm>
                <a:off x="272202" y="3660740"/>
                <a:ext cx="2167525" cy="527389"/>
              </a:xfrm>
              <a:prstGeom prst="rect">
                <a:avLst/>
              </a:prstGeom>
              <a:solidFill>
                <a:schemeClr val="bg1">
                  <a:alpha val="69000"/>
                </a:schemeClr>
              </a:solidFill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en-US" sz="1440" dirty="0">
                    <a:latin typeface="Gill Sans"/>
                    <a:cs typeface="Gill Sans"/>
                  </a:rPr>
                  <a:t>Advanced</a:t>
                </a:r>
              </a:p>
              <a:p>
                <a:pPr algn="ctr"/>
                <a:r>
                  <a:rPr lang="en-US" sz="1440" dirty="0">
                    <a:latin typeface="Gill Sans"/>
                    <a:cs typeface="Gill Sans"/>
                  </a:rPr>
                  <a:t> Cyberinfrastructure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8933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4677961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69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233107" y="6360829"/>
            <a:ext cx="8916660" cy="1380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300"/>
              </a:spcAft>
            </a:pPr>
            <a:r>
              <a:rPr lang="en-US" sz="2800" b="1" dirty="0" smtClean="0">
                <a:solidFill>
                  <a:srgbClr val="185894"/>
                </a:solidFill>
              </a:rPr>
              <a:t>Joint research solicitations</a:t>
            </a:r>
          </a:p>
          <a:p>
            <a:pPr marL="347663" indent="-223838">
              <a:buClr>
                <a:srgbClr val="185894"/>
              </a:buClr>
              <a:buFont typeface="Wingdings" charset="2"/>
              <a:buChar char="§"/>
              <a:tabLst/>
            </a:pPr>
            <a:r>
              <a:rPr lang="en-US" sz="2800" dirty="0"/>
              <a:t>j</a:t>
            </a:r>
            <a:r>
              <a:rPr lang="en-US" sz="2800" dirty="0" smtClean="0"/>
              <a:t>oint NSF/industry research solicitations in targeted areas</a:t>
            </a:r>
          </a:p>
          <a:p>
            <a:pPr marL="347663" indent="-223838">
              <a:buClr>
                <a:srgbClr val="185894"/>
              </a:buClr>
              <a:buFont typeface="Wingdings" charset="2"/>
              <a:buChar char="§"/>
              <a:tabLst/>
            </a:pPr>
            <a:r>
              <a:rPr lang="en-US" sz="2800" dirty="0" smtClean="0"/>
              <a:t>Intel (4), SRC (5), VMware (1)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549431" y="1705709"/>
            <a:ext cx="978916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185894"/>
                </a:solidFill>
              </a:rPr>
              <a:t>Individual-project based</a:t>
            </a:r>
          </a:p>
          <a:p>
            <a:pPr marL="457200" lvl="0" indent="-284163">
              <a:buClr>
                <a:srgbClr val="185894"/>
              </a:buClr>
              <a:buFont typeface="Wingdings" charset="2"/>
              <a:buChar char="§"/>
            </a:pPr>
            <a:r>
              <a:rPr lang="en-US" sz="2800" dirty="0" smtClean="0">
                <a:ea typeface="Calibri" charset="0"/>
                <a:cs typeface="Calibri" charset="0"/>
              </a:rPr>
              <a:t>I/UCRC: center </a:t>
            </a:r>
            <a:r>
              <a:rPr lang="en-US" sz="2800" dirty="0" smtClean="0">
                <a:ea typeface="Calibri" charset="0"/>
                <a:cs typeface="Calibri" charset="0"/>
              </a:rPr>
              <a:t>co-funding (25 CISE centers)</a:t>
            </a:r>
            <a:endParaRPr lang="en-US" sz="2800" dirty="0" smtClean="0">
              <a:ea typeface="Calibri" charset="0"/>
              <a:cs typeface="Calibri" charset="0"/>
            </a:endParaRPr>
          </a:p>
          <a:p>
            <a:pPr marL="457200" lvl="0" indent="-284163">
              <a:buClr>
                <a:srgbClr val="185894"/>
              </a:buClr>
              <a:buFont typeface="Wingdings" charset="2"/>
              <a:buChar char="§"/>
            </a:pPr>
            <a:r>
              <a:rPr lang="en-US" sz="2800" dirty="0" smtClean="0">
                <a:ea typeface="Calibri" charset="0"/>
                <a:cs typeface="Calibri" charset="0"/>
              </a:rPr>
              <a:t>GOALI: faculty/student/industry-researcher exchange</a:t>
            </a:r>
          </a:p>
          <a:p>
            <a:pPr marL="457200" indent="-284163">
              <a:buClr>
                <a:srgbClr val="185894"/>
              </a:buClr>
              <a:buFont typeface="Wingdings" charset="2"/>
              <a:buChar char="§"/>
            </a:pPr>
            <a:r>
              <a:rPr lang="en-US" sz="2800" dirty="0" err="1" smtClean="0">
                <a:ea typeface="Calibri" charset="0"/>
                <a:cs typeface="Calibri" charset="0"/>
              </a:rPr>
              <a:t>InTrans</a:t>
            </a:r>
            <a:r>
              <a:rPr lang="en-US" sz="2800" dirty="0" smtClean="0">
                <a:ea typeface="Calibri" charset="0"/>
                <a:cs typeface="Calibri" charset="0"/>
              </a:rPr>
              <a:t>: technology-transition co-funding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32197" y="3883228"/>
            <a:ext cx="5414432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 smtClean="0">
                <a:solidFill>
                  <a:srgbClr val="185894"/>
                </a:solidFill>
              </a:rPr>
              <a:t>Workforce, Broadening Participation</a:t>
            </a:r>
          </a:p>
          <a:p>
            <a:pPr marL="457200" indent="-284163">
              <a:lnSpc>
                <a:spcPct val="90000"/>
              </a:lnSpc>
              <a:buClr>
                <a:srgbClr val="185894"/>
              </a:buClr>
              <a:buFont typeface="Wingdings" charset="2"/>
              <a:buChar char="§"/>
            </a:pPr>
            <a:r>
              <a:rPr lang="en-US" sz="2800" dirty="0" smtClean="0"/>
              <a:t>Typically via separate co-funding</a:t>
            </a:r>
          </a:p>
          <a:p>
            <a:pPr marL="457200" indent="-284163">
              <a:lnSpc>
                <a:spcPct val="90000"/>
              </a:lnSpc>
              <a:buClr>
                <a:srgbClr val="185894"/>
              </a:buClr>
              <a:buFont typeface="Wingdings" charset="2"/>
              <a:buChar char="§"/>
            </a:pPr>
            <a:r>
              <a:rPr lang="en-US" sz="2800" dirty="0" err="1" smtClean="0"/>
              <a:t>CSforAll</a:t>
            </a:r>
            <a:r>
              <a:rPr lang="en-US" sz="2800" dirty="0" smtClean="0"/>
              <a:t>, BPC Alliances (e.g., NCWIT)</a:t>
            </a:r>
          </a:p>
          <a:p>
            <a:pPr marL="457200" indent="-284163">
              <a:buClr>
                <a:srgbClr val="374BA4"/>
              </a:buClr>
              <a:buFont typeface="Wingdings" charset="2"/>
              <a:buChar char="§"/>
            </a:pP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005840" y="118463"/>
            <a:ext cx="12618720" cy="1590676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rgbClr val="185894"/>
                </a:solidFill>
                <a:latin typeface="+mn-lt"/>
              </a:rPr>
              <a:t>NSF/CISE Industry Partnerships, 2014-2017</a:t>
            </a:r>
            <a:endParaRPr lang="en-US" sz="4800" b="1" dirty="0">
              <a:solidFill>
                <a:srgbClr val="185894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8783" y="3737035"/>
            <a:ext cx="4699603" cy="3208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>
                <a:solidFill>
                  <a:srgbClr val="185894"/>
                </a:solidFill>
              </a:rPr>
              <a:t>Research-Infrastructure-based collaborations:</a:t>
            </a:r>
          </a:p>
          <a:p>
            <a:pPr marL="347663" indent="-223838">
              <a:lnSpc>
                <a:spcPct val="90000"/>
              </a:lnSpc>
              <a:buClr>
                <a:srgbClr val="185894"/>
              </a:buClr>
              <a:buFont typeface="Wingdings" charset="2"/>
              <a:buChar char="§"/>
            </a:pPr>
            <a:r>
              <a:rPr lang="en-US" sz="2800" dirty="0" smtClean="0"/>
              <a:t>cloud </a:t>
            </a:r>
            <a:r>
              <a:rPr lang="en-US" sz="2800" dirty="0"/>
              <a:t>credits for BIGDATA, BD Hubs &amp; Spokes</a:t>
            </a:r>
            <a:r>
              <a:rPr lang="en-US" sz="2800" dirty="0" smtClean="0"/>
              <a:t> </a:t>
            </a:r>
            <a:r>
              <a:rPr lang="en-US" sz="2800" dirty="0"/>
              <a:t>programs: AWS, Google, Microsoft</a:t>
            </a:r>
          </a:p>
          <a:p>
            <a:pPr marL="347663" indent="-223838">
              <a:lnSpc>
                <a:spcPct val="90000"/>
              </a:lnSpc>
              <a:buClr>
                <a:srgbClr val="185894"/>
              </a:buClr>
              <a:buFont typeface="Wingdings" charset="2"/>
              <a:buChar char="§"/>
            </a:pPr>
            <a:r>
              <a:rPr lang="en-US" sz="2800" dirty="0" smtClean="0"/>
              <a:t>Platforms </a:t>
            </a:r>
            <a:r>
              <a:rPr lang="en-US" sz="2800" dirty="0"/>
              <a:t>for Advanced Wireless Research (PAWR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pic>
        <p:nvPicPr>
          <p:cNvPr id="1028" name="Picture 4" descr="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107" y="3753664"/>
            <a:ext cx="2844093" cy="249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31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EBBB688FB4AB44A056B224C450E55F" ma:contentTypeVersion="4" ma:contentTypeDescription="Create a new document." ma:contentTypeScope="" ma:versionID="294beb3d708ab4e44d9d6648f210df02">
  <xsd:schema xmlns:xsd="http://www.w3.org/2001/XMLSchema" xmlns:xs="http://www.w3.org/2001/XMLSchema" xmlns:p="http://schemas.microsoft.com/office/2006/metadata/properties" xmlns:ns2="5b9f1aa0-9032-4eb0-a7a9-f04977f87f8c" xmlns:ns3="4f00b81c-ae68-4bd9-a01b-11ef0a0c1ea5" targetNamespace="http://schemas.microsoft.com/office/2006/metadata/properties" ma:root="true" ma:fieldsID="d6cd037a48e18923290844db3264b7a7" ns2:_="" ns3:_="">
    <xsd:import namespace="5b9f1aa0-9032-4eb0-a7a9-f04977f87f8c"/>
    <xsd:import namespace="4f00b81c-ae68-4bd9-a01b-11ef0a0c1ea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9f1aa0-9032-4eb0-a7a9-f04977f87f8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00b81c-ae68-4bd9-a01b-11ef0a0c1e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B36EC5F-1CD7-4343-8FE0-1C748E1F9F00}"/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purl.org/dc/elements/1.1/"/>
    <ds:schemaRef ds:uri="http://schemas.microsoft.com/sharepoint/v3/fields"/>
    <ds:schemaRef ds:uri="http://purl.org/dc/terms/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12550</TotalTime>
  <Words>129</Words>
  <Application>Microsoft Macintosh PowerPoint</Application>
  <PresentationFormat>Custom</PresentationFormat>
  <Paragraphs>30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Calibri</vt:lpstr>
      <vt:lpstr>Calibri Light</vt:lpstr>
      <vt:lpstr>Gill Sans</vt:lpstr>
      <vt:lpstr>Wingdings</vt:lpstr>
      <vt:lpstr>Arial</vt:lpstr>
      <vt:lpstr>Office Theme</vt:lpstr>
      <vt:lpstr>3_Office Theme</vt:lpstr>
      <vt:lpstr>IUCRC Welcome</vt:lpstr>
      <vt:lpstr>PowerPoint Presentation</vt:lpstr>
      <vt:lpstr>NSF/CISE Industry Partnerships, 2014-2017</vt:lpstr>
    </vt:vector>
  </TitlesOfParts>
  <Manager/>
  <Company/>
  <LinksUpToDate>false</LinksUpToDate>
  <SharedDoc>false</SharedDoc>
  <HyperlinkBase/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Adrian Apodaca</dc:creator>
  <cp:keywords/>
  <dc:description/>
  <cp:lastModifiedBy>Kurose, James</cp:lastModifiedBy>
  <cp:revision>385</cp:revision>
  <cp:lastPrinted>2017-05-31T14:33:35Z</cp:lastPrinted>
  <dcterms:created xsi:type="dcterms:W3CDTF">2010-04-12T23:12:02Z</dcterms:created>
  <dcterms:modified xsi:type="dcterms:W3CDTF">2017-07-27T12:10:44Z</dcterms:modified>
  <cp:category/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0x010100DFEBBB688FB4AB44A056B224C450E55F</vt:lpwstr>
  </property>
</Properties>
</file>