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9" r:id="rId5"/>
  </p:sldMasterIdLst>
  <p:notesMasterIdLst>
    <p:notesMasterId r:id="rId21"/>
  </p:notesMasterIdLst>
  <p:sldIdLst>
    <p:sldId id="374" r:id="rId6"/>
    <p:sldId id="375" r:id="rId7"/>
    <p:sldId id="376" r:id="rId8"/>
    <p:sldId id="377" r:id="rId9"/>
    <p:sldId id="378" r:id="rId10"/>
    <p:sldId id="256" r:id="rId11"/>
    <p:sldId id="303" r:id="rId12"/>
    <p:sldId id="342" r:id="rId13"/>
    <p:sldId id="301" r:id="rId14"/>
    <p:sldId id="341" r:id="rId15"/>
    <p:sldId id="338" r:id="rId16"/>
    <p:sldId id="337" r:id="rId17"/>
    <p:sldId id="372" r:id="rId18"/>
    <p:sldId id="380" r:id="rId19"/>
    <p:sldId id="3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zewski, Lesley E." initials="TL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0361"/>
  </p:normalViewPr>
  <p:slideViewPr>
    <p:cSldViewPr snapToGrid="0" snapToObjects="1">
      <p:cViewPr varScale="1">
        <p:scale>
          <a:sx n="35" d="100"/>
          <a:sy n="35" d="100"/>
        </p:scale>
        <p:origin x="107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FB0F-E591-42AB-A117-424ADF4BE9C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C2684-47E4-40EA-95B8-D17719AD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D8F6-0491-4DB2-9E14-F2C8FE4F664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2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2684-47E4-40EA-95B8-D17719AD1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2684-47E4-40EA-95B8-D17719AD1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54703"/>
            <a:ext cx="7772400" cy="1235113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Click here to add subtitle </a:t>
            </a:r>
            <a:br>
              <a:rPr lang="en-US" dirty="0"/>
            </a:br>
            <a:r>
              <a:rPr lang="en-US" dirty="0"/>
              <a:t>(Arial, 40 pt.)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997" y="340634"/>
            <a:ext cx="6858000" cy="3810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TITLE (Arial, 20 pt.)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7" y="5863122"/>
            <a:ext cx="3111500" cy="889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6873" y="440643"/>
            <a:ext cx="598140" cy="184999"/>
            <a:chOff x="1" y="459895"/>
            <a:chExt cx="757824" cy="205663"/>
          </a:xfrm>
        </p:grpSpPr>
        <p:cxnSp>
          <p:nvCxnSpPr>
            <p:cNvPr id="10" name="Straight Connector 9"/>
            <p:cNvCxnSpPr/>
            <p:nvPr userDrawn="1"/>
          </p:nvCxnSpPr>
          <p:spPr>
            <a:xfrm rot="5400000">
              <a:off x="378913" y="28664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378912" y="23221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378912" y="181584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378911" y="13341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378912" y="8098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69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0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5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1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5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4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54110"/>
            <a:ext cx="7886700" cy="35650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CLICK HERE TO ADD TITLE (Arial, 20 pt.)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728"/>
            <a:ext cx="7886700" cy="5112235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6873" y="440643"/>
            <a:ext cx="598140" cy="184999"/>
            <a:chOff x="1" y="459895"/>
            <a:chExt cx="757824" cy="205663"/>
          </a:xfrm>
        </p:grpSpPr>
        <p:cxnSp>
          <p:nvCxnSpPr>
            <p:cNvPr id="10" name="Straight Connector 9"/>
            <p:cNvCxnSpPr/>
            <p:nvPr userDrawn="1"/>
          </p:nvCxnSpPr>
          <p:spPr>
            <a:xfrm rot="5400000">
              <a:off x="378913" y="28664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378912" y="23221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378912" y="181584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378911" y="13341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378912" y="8098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08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54110"/>
            <a:ext cx="7886700" cy="34549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CLICK HERE TO ADD TITLE (Arial, 20 pt.)</a:t>
            </a:r>
            <a:r>
              <a:rPr lang="en-US" dirty="0" err="1"/>
              <a:t>afdsdfasdf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3712"/>
            <a:ext cx="3886200" cy="512325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3712"/>
            <a:ext cx="3886200" cy="512325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873" y="440643"/>
            <a:ext cx="598140" cy="184999"/>
            <a:chOff x="1" y="459895"/>
            <a:chExt cx="757824" cy="205663"/>
          </a:xfrm>
        </p:grpSpPr>
        <p:cxnSp>
          <p:nvCxnSpPr>
            <p:cNvPr id="11" name="Straight Connector 10"/>
            <p:cNvCxnSpPr/>
            <p:nvPr userDrawn="1"/>
          </p:nvCxnSpPr>
          <p:spPr>
            <a:xfrm rot="5400000">
              <a:off x="378913" y="28664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378912" y="23221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378912" y="181584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378911" y="13341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378912" y="8098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167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9860"/>
            <a:ext cx="7886700" cy="260514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CLICK HERE TO ADD TITLE (Arial, 20 pt.)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6873" y="440643"/>
            <a:ext cx="598140" cy="184999"/>
            <a:chOff x="1" y="459895"/>
            <a:chExt cx="757824" cy="205663"/>
          </a:xfrm>
        </p:grpSpPr>
        <p:cxnSp>
          <p:nvCxnSpPr>
            <p:cNvPr id="9" name="Straight Connector 8"/>
            <p:cNvCxnSpPr/>
            <p:nvPr userDrawn="1"/>
          </p:nvCxnSpPr>
          <p:spPr>
            <a:xfrm rot="5400000">
              <a:off x="378913" y="28664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5400000">
              <a:off x="378912" y="23221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378912" y="181584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378911" y="13341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378912" y="8098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69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7" y="5863122"/>
            <a:ext cx="3111500" cy="889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6873" y="440643"/>
            <a:ext cx="598140" cy="184999"/>
            <a:chOff x="1" y="459895"/>
            <a:chExt cx="757824" cy="205663"/>
          </a:xfrm>
        </p:grpSpPr>
        <p:cxnSp>
          <p:nvCxnSpPr>
            <p:cNvPr id="10" name="Straight Connector 9"/>
            <p:cNvCxnSpPr/>
            <p:nvPr userDrawn="1"/>
          </p:nvCxnSpPr>
          <p:spPr>
            <a:xfrm rot="5400000">
              <a:off x="378913" y="28664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378912" y="23221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378912" y="181584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378911" y="133416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378912" y="80985"/>
              <a:ext cx="2" cy="757822"/>
            </a:xfrm>
            <a:prstGeom prst="line">
              <a:avLst/>
            </a:prstGeom>
            <a:ln w="222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9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BF5D2-9772-4235-B147-1A1472FB0AA2}" type="datetimeFigureOut">
              <a:rPr lang="en-US" smtClean="0">
                <a:solidFill>
                  <a:prstClr val="black"/>
                </a:solidFill>
              </a:rPr>
              <a:pPr/>
              <a:t>7/26/2017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B75EF-89F0-4EC1-9B1E-62266DC832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682C-4EED-4342-8877-437AD2820CC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DAA5-D80E-8D4D-9D53-7D0A7753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05" b="6369"/>
          <a:stretch/>
        </p:blipFill>
        <p:spPr>
          <a:xfrm rot="16200000">
            <a:off x="-2895597" y="2895600"/>
            <a:ext cx="6858000" cy="1066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>
            <a:off x="-1562100" y="1633836"/>
            <a:ext cx="4191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CYBer-Physical Systems for the Hospital Operating Room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NSF-I/UCRC Project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62769" y="4450080"/>
            <a:ext cx="541266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0488" y="4912542"/>
            <a:ext cx="2027782" cy="5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cs typeface="Frutiger LT Std 65 Bold"/>
              </a:rPr>
              <a:t>2017 NSF I/UCRC Biennial Meeting</a:t>
            </a:r>
          </a:p>
          <a:p>
            <a:pPr algn="ctr"/>
            <a:br>
              <a:rPr lang="en-US" sz="4400" b="1" dirty="0">
                <a:solidFill>
                  <a:prstClr val="black"/>
                </a:solidFill>
                <a:cs typeface="Frutiger LT Std 65 Bold"/>
              </a:rPr>
            </a:br>
            <a:r>
              <a:rPr lang="en-US" sz="4400" b="1" dirty="0">
                <a:solidFill>
                  <a:prstClr val="black"/>
                </a:solidFill>
                <a:cs typeface="Frutiger LT Std 65 Bold"/>
              </a:rPr>
              <a:t>Collaboration of IUCRCs to Solve Grand Challenges </a:t>
            </a:r>
            <a:br>
              <a:rPr lang="en-US" sz="4400" b="1" dirty="0">
                <a:solidFill>
                  <a:prstClr val="black"/>
                </a:solidFill>
                <a:cs typeface="Frutiger LT Std 65 Bold"/>
              </a:rPr>
            </a:br>
            <a:endParaRPr lang="en-US" sz="4400" b="1" dirty="0">
              <a:solidFill>
                <a:prstClr val="black"/>
              </a:solidFill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Verena Kallhoff, Managing Director – CyBHOR</a:t>
            </a:r>
          </a:p>
          <a:p>
            <a:pPr algn="ctr"/>
            <a:r>
              <a:rPr lang="en-US" sz="2400" i="1" dirty="0">
                <a:solidFill>
                  <a:prstClr val="black"/>
                </a:solidFill>
              </a:rPr>
              <a:t>Houston Methodist Hospital Research Institute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RESEARCH CYCLE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63548"/>
              </p:ext>
            </p:extLst>
          </p:nvPr>
        </p:nvGraphicFramePr>
        <p:xfrm>
          <a:off x="170234" y="1161389"/>
          <a:ext cx="8803532" cy="387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883">
                  <a:extLst>
                    <a:ext uri="{9D8B030D-6E8A-4147-A177-3AD203B41FA5}">
                      <a16:colId xmlns:a16="http://schemas.microsoft.com/office/drawing/2014/main" val="3433642150"/>
                    </a:ext>
                  </a:extLst>
                </a:gridCol>
                <a:gridCol w="2200883">
                  <a:extLst>
                    <a:ext uri="{9D8B030D-6E8A-4147-A177-3AD203B41FA5}">
                      <a16:colId xmlns:a16="http://schemas.microsoft.com/office/drawing/2014/main" val="2736836048"/>
                    </a:ext>
                  </a:extLst>
                </a:gridCol>
                <a:gridCol w="2200883">
                  <a:extLst>
                    <a:ext uri="{9D8B030D-6E8A-4147-A177-3AD203B41FA5}">
                      <a16:colId xmlns:a16="http://schemas.microsoft.com/office/drawing/2014/main" val="3108603979"/>
                    </a:ext>
                  </a:extLst>
                </a:gridCol>
                <a:gridCol w="2200883">
                  <a:extLst>
                    <a:ext uri="{9D8B030D-6E8A-4147-A177-3AD203B41FA5}">
                      <a16:colId xmlns:a16="http://schemas.microsoft.com/office/drawing/2014/main" val="1995306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Fall CHOT IAB meeting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Winter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Spring CHOT IAB meeting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Summer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34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Frutiger LT Std 65 Bold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Frutiger LT Std 65 Bold"/>
                        </a:rPr>
                        <a:t>Communicate</a:t>
                      </a:r>
                    </a:p>
                    <a:p>
                      <a:pPr algn="ctr"/>
                      <a:endParaRPr lang="en-US" sz="2000" b="1" dirty="0">
                        <a:latin typeface="Frutiger LT Std 65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Frutiger LT Std 65 Bold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Frutiger LT Std 65 Bold"/>
                        </a:rPr>
                        <a:t>Coordinate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Frutiger LT Std 65 Bold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Frutiger LT Std 65 Bold"/>
                        </a:rPr>
                        <a:t>Collaborate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Frutiger LT Std 65 Bold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Frutiger LT Std 65 Bold"/>
                        </a:rPr>
                        <a:t>Create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3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Research project Presentation</a:t>
                      </a:r>
                    </a:p>
                    <a:p>
                      <a:pPr lvl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IAB members share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research ideas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and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develop research themes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Frutiger LT Std 65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Research proposals developed with IAB input. CHOT sites facilitate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collaborative research</a:t>
                      </a:r>
                      <a:endParaRPr lang="en-US" dirty="0">
                        <a:solidFill>
                          <a:schemeClr val="tx1"/>
                        </a:solidFill>
                        <a:latin typeface="Frutiger LT Std 65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Present research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proposals</a:t>
                      </a:r>
                    </a:p>
                    <a:p>
                      <a:pPr lvl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IAB provides feedback &amp; ranks research proposals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Frutiger LT Std 65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CHOT sites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conduct research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rutiger LT Std 65 Bold"/>
                        </a:rPr>
                        <a:t>projects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Frutiger LT Std 65 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13068"/>
                  </a:ext>
                </a:extLst>
              </a:tr>
            </a:tbl>
          </a:graphicData>
        </a:graphic>
      </p:graphicFrame>
      <p:sp>
        <p:nvSpPr>
          <p:cNvPr id="8" name="Curved Down Arrow 7"/>
          <p:cNvSpPr/>
          <p:nvPr/>
        </p:nvSpPr>
        <p:spPr>
          <a:xfrm rot="10800000">
            <a:off x="1176050" y="4858474"/>
            <a:ext cx="6957269" cy="1157475"/>
          </a:xfrm>
          <a:prstGeom prst="curved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CHOT 2017-2018 Research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728"/>
            <a:ext cx="7886700" cy="55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Handout 3: CHOT 2017-2018 Research Projects</a:t>
            </a:r>
          </a:p>
          <a:p>
            <a:pPr marL="0" indent="0">
              <a:buNone/>
            </a:pPr>
            <a:endParaRPr lang="en-US" sz="2500" dirty="0">
              <a:latin typeface="Frutiger LT Std 65 Bold"/>
            </a:endParaRPr>
          </a:p>
          <a:p>
            <a:r>
              <a:rPr lang="en-US" sz="2500" dirty="0">
                <a:latin typeface="Frutiger LT Std 65 Bold"/>
              </a:rPr>
              <a:t>Care Coordination</a:t>
            </a:r>
          </a:p>
          <a:p>
            <a:endParaRPr lang="en-US" sz="2500" dirty="0">
              <a:latin typeface="Frutiger LT Std 65 Bold"/>
            </a:endParaRPr>
          </a:p>
          <a:p>
            <a:endParaRPr lang="en-US" sz="2500" dirty="0">
              <a:latin typeface="Frutiger LT Std 65 Bold"/>
            </a:endParaRPr>
          </a:p>
          <a:p>
            <a:r>
              <a:rPr lang="en-US" sz="2500" dirty="0">
                <a:latin typeface="Frutiger LT Std 65 Bold"/>
              </a:rPr>
              <a:t>Access to Care </a:t>
            </a:r>
          </a:p>
          <a:p>
            <a:endParaRPr lang="en-US" sz="2500" dirty="0">
              <a:latin typeface="Frutiger LT Std 65 Bold"/>
            </a:endParaRPr>
          </a:p>
          <a:p>
            <a:endParaRPr lang="en-US" sz="2500" dirty="0">
              <a:latin typeface="Frutiger LT Std 65 Bold"/>
            </a:endParaRPr>
          </a:p>
          <a:p>
            <a:r>
              <a:rPr lang="en-US" sz="2500" dirty="0">
                <a:latin typeface="Frutiger LT Std 65 Bold"/>
              </a:rPr>
              <a:t>Analytics and Innovative Technologies </a:t>
            </a:r>
          </a:p>
          <a:p>
            <a:pPr marL="0" indent="0">
              <a:buNone/>
            </a:pPr>
            <a:endParaRPr lang="en-US" sz="2500" dirty="0">
              <a:latin typeface="Frutiger LT Std 65 Bold"/>
            </a:endParaRPr>
          </a:p>
          <a:p>
            <a:endParaRPr lang="en-US" sz="2500" dirty="0">
              <a:latin typeface="Frutiger LT Std 65 Bold"/>
            </a:endParaRPr>
          </a:p>
          <a:p>
            <a:r>
              <a:rPr lang="en-US" sz="2500" dirty="0">
                <a:latin typeface="Frutiger LT Std 65 Bold"/>
              </a:rPr>
              <a:t>Population Health </a:t>
            </a:r>
          </a:p>
        </p:txBody>
      </p:sp>
      <p:pic>
        <p:nvPicPr>
          <p:cNvPr id="1038" name="Picture 14" descr="Image result for access to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58" y="2973780"/>
            <a:ext cx="2490643" cy="9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Analytics and Innovative Technologies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69" y="3928930"/>
            <a:ext cx="1789400" cy="17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opulation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58" y="5140829"/>
            <a:ext cx="2088861" cy="16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are coord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78" y="1467409"/>
            <a:ext cx="1329316" cy="13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0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CHOT Insights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78" y="68067"/>
            <a:ext cx="4647594" cy="5868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4" y="933040"/>
            <a:ext cx="4361246" cy="56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14" y="375341"/>
            <a:ext cx="7886700" cy="356508"/>
          </a:xfrm>
        </p:spPr>
        <p:txBody>
          <a:bodyPr>
            <a:normAutofit fontScale="90000"/>
          </a:bodyPr>
          <a:lstStyle/>
          <a:p>
            <a:r>
              <a:rPr lang="en-US" dirty="0"/>
              <a:t>GRAND CHALLENGE – AWARDED PLANNING MEETING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7" y="1906186"/>
            <a:ext cx="8496815" cy="5112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Title: </a:t>
            </a:r>
            <a:r>
              <a:rPr lang="en-US" sz="2000" dirty="0"/>
              <a:t>Access to Appropriate Cancer Care for All Americans </a:t>
            </a:r>
          </a:p>
          <a:p>
            <a:pPr marL="0" indent="0">
              <a:buNone/>
            </a:pPr>
            <a:r>
              <a:rPr lang="en-US" sz="2000" b="1" dirty="0"/>
              <a:t>Aim: </a:t>
            </a:r>
            <a:r>
              <a:rPr lang="en-US" sz="2000" dirty="0"/>
              <a:t>The grand challenge is to ultimately close the rural-urban divide in treatment options, health outcomes, and mortality starting with cancer care first. </a:t>
            </a:r>
          </a:p>
          <a:p>
            <a:pPr marL="0" indent="0">
              <a:buNone/>
            </a:pPr>
            <a:r>
              <a:rPr lang="en-US" sz="2000" b="1" dirty="0"/>
              <a:t>Description: </a:t>
            </a:r>
            <a:r>
              <a:rPr lang="en-US" sz="2000" dirty="0"/>
              <a:t>The primary focus of this cooperative, industry-led initiative is to explore innovative, technology-driven solutions that can provide patients in rural and isolated communities better access to appropriate care consistent with current medical knowledge and evidence-based practice. </a:t>
            </a:r>
          </a:p>
          <a:p>
            <a:pPr marL="0" indent="0">
              <a:buNone/>
            </a:pPr>
            <a:r>
              <a:rPr lang="en-US" sz="2000" dirty="0"/>
              <a:t>This could be achieved via a distributed organization and network of resources model that 1) empowers and supports rural community physicians and 2) empowers and supports rural community members and patients in achieving participation in a better, and eventually optimal, healthcare delivery system. </a:t>
            </a:r>
          </a:p>
          <a:p>
            <a:pPr marL="0" indent="0">
              <a:buNone/>
            </a:pPr>
            <a:r>
              <a:rPr lang="en-US" sz="2000" b="1" dirty="0"/>
              <a:t>Date: </a:t>
            </a:r>
            <a:r>
              <a:rPr lang="en-US" sz="2000" dirty="0"/>
              <a:t>November 07, 2017</a:t>
            </a:r>
          </a:p>
          <a:p>
            <a:pPr marL="0" indent="0">
              <a:buNone/>
            </a:pPr>
            <a:r>
              <a:rPr lang="en-US" sz="2000" b="1" dirty="0"/>
              <a:t>Location: </a:t>
            </a:r>
            <a:r>
              <a:rPr lang="en-US" sz="2000" dirty="0"/>
              <a:t>Houston, TX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68" y="869031"/>
            <a:ext cx="5047607" cy="8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Complementary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492" y="1185004"/>
            <a:ext cx="3886200" cy="51232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Computational Scientists, Engineers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Clinicians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Diverse Teams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Non-obtrusive Tracking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Multiscale Modeling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Medical Imaging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Medical High-Tech Knowledge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Automated Systems Analytics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Enabling technological advances in the surgical field through interdisciplinary approaches.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216767"/>
            <a:ext cx="3886200" cy="418506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Public Health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Health Services Researchers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Mixed-Methods Research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Health Economics, Health Policy, Management, Industrial and Systems Engineering, Organization Theory, Strategy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Rural Health Provider Network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Health Systems and Hospital Partners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Track record in development and evaluation of innovative models of care to improve access to care.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68" y="869031"/>
            <a:ext cx="5047607" cy="8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022" y="961124"/>
            <a:ext cx="8359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Houston Methodist Research Institute </a:t>
            </a:r>
            <a:r>
              <a:rPr lang="mr-IN" sz="2400" dirty="0">
                <a:latin typeface="+mj-lt"/>
              </a:rPr>
              <a:t>–</a:t>
            </a:r>
            <a:r>
              <a:rPr lang="en-US" sz="2400" dirty="0">
                <a:latin typeface="+mj-lt"/>
              </a:rPr>
              <a:t> Nov 7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, 2017</a:t>
            </a: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pPr lvl="0"/>
            <a:endParaRPr lang="en-US" sz="2400" dirty="0">
              <a:latin typeface="+mj-lt"/>
              <a:cs typeface="Frutiger LT Std 65 Bold"/>
            </a:endParaRPr>
          </a:p>
          <a:p>
            <a:endParaRPr lang="en-US" sz="2400" dirty="0">
              <a:latin typeface="+mj-lt"/>
              <a:cs typeface="Frutiger LT Std 65 Bol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Frutiger LT Std 65 Bold"/>
              </a:rPr>
              <a:t>CHOT and </a:t>
            </a:r>
            <a:r>
              <a:rPr lang="en-US" sz="2400" dirty="0" err="1">
                <a:cs typeface="Frutiger LT Std 65 Bold"/>
              </a:rPr>
              <a:t>CyBHOR</a:t>
            </a:r>
            <a:r>
              <a:rPr lang="en-US" sz="2400" dirty="0">
                <a:cs typeface="Frutiger LT Std 65 Bold"/>
              </a:rPr>
              <a:t> Grand Challenge Meeting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53961" y="4694852"/>
            <a:ext cx="8176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Hosted by</a:t>
            </a:r>
          </a:p>
          <a:p>
            <a:endParaRPr lang="en-US" b="1" dirty="0"/>
          </a:p>
          <a:p>
            <a:r>
              <a:rPr lang="en-US" b="1" dirty="0"/>
              <a:t>Bita A. Kash, PhD, MBA, FACHE </a:t>
            </a:r>
            <a:endParaRPr lang="en-US" dirty="0"/>
          </a:p>
          <a:p>
            <a:r>
              <a:rPr lang="en-US" dirty="0"/>
              <a:t>Director, CHOT</a:t>
            </a:r>
          </a:p>
          <a:p>
            <a:endParaRPr lang="en-US" dirty="0"/>
          </a:p>
          <a:p>
            <a:r>
              <a:rPr lang="en-US" b="1" dirty="0"/>
              <a:t>Marc Garbey, PhD</a:t>
            </a:r>
          </a:p>
          <a:p>
            <a:r>
              <a:rPr lang="en-US" dirty="0"/>
              <a:t>Director, CyBHOR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2" y="1394995"/>
            <a:ext cx="8064328" cy="3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9600" cy="1143000"/>
          </a:xfrm>
        </p:spPr>
        <p:txBody>
          <a:bodyPr/>
          <a:lstStyle/>
          <a:p>
            <a:r>
              <a:rPr lang="fr-FR" sz="2800" b="1" dirty="0">
                <a:latin typeface="Euphemia UCAS"/>
                <a:cs typeface="Euphemia UCAS"/>
              </a:rPr>
              <a:t>NSF I/UCRC for Cyber-Physical </a:t>
            </a:r>
            <a:r>
              <a:rPr lang="fr-FR" sz="2800" b="1" dirty="0" err="1">
                <a:latin typeface="Euphemia UCAS"/>
                <a:cs typeface="Euphemia UCAS"/>
              </a:rPr>
              <a:t>Systems</a:t>
            </a:r>
            <a:br>
              <a:rPr lang="fr-FR" sz="2800" b="1" dirty="0">
                <a:latin typeface="Euphemia UCAS"/>
                <a:cs typeface="Euphemia UCAS"/>
              </a:rPr>
            </a:br>
            <a:r>
              <a:rPr lang="fr-FR" sz="2800" b="1" dirty="0">
                <a:latin typeface="Euphemia UCAS"/>
                <a:cs typeface="Euphemia UCAS"/>
              </a:rPr>
              <a:t>for the </a:t>
            </a:r>
            <a:br>
              <a:rPr lang="fr-FR" sz="2800" b="1" dirty="0">
                <a:latin typeface="Euphemia UCAS"/>
                <a:cs typeface="Euphemia UCAS"/>
              </a:rPr>
            </a:br>
            <a:r>
              <a:rPr lang="fr-FR" sz="2800" b="1" dirty="0">
                <a:latin typeface="Euphemia UCAS"/>
                <a:cs typeface="Euphemia UCAS"/>
              </a:rPr>
              <a:t>Hospital Operating Room</a:t>
            </a:r>
            <a:br>
              <a:rPr lang="fr-FR" sz="2800" b="1" dirty="0">
                <a:latin typeface="Euphemia UCAS"/>
                <a:cs typeface="Euphemia UCAS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Director: </a:t>
            </a:r>
            <a:r>
              <a:rPr lang="en-US" sz="2400" b="1" dirty="0"/>
              <a:t>Marc Garbey</a:t>
            </a:r>
            <a:r>
              <a:rPr lang="en-US" sz="2400" dirty="0"/>
              <a:t>, PhD  </a:t>
            </a:r>
          </a:p>
          <a:p>
            <a:pPr marL="0" indent="0">
              <a:buNone/>
            </a:pPr>
            <a:r>
              <a:rPr lang="en-US" sz="2400" dirty="0"/>
              <a:t>	Director Center for Computational Surgery, HMRI &amp; 	Director of Research Integration, MITIE</a:t>
            </a:r>
          </a:p>
          <a:p>
            <a:pPr marL="0" indent="0">
              <a:buNone/>
            </a:pPr>
            <a:r>
              <a:rPr lang="en-US" sz="2400" dirty="0"/>
              <a:t>Co-Director: </a:t>
            </a:r>
            <a:r>
              <a:rPr lang="en-US" sz="2400" b="1" dirty="0"/>
              <a:t>Scott </a:t>
            </a:r>
            <a:r>
              <a:rPr lang="en-US" sz="2400" b="1" dirty="0" err="1"/>
              <a:t>Berceli</a:t>
            </a:r>
            <a:r>
              <a:rPr lang="en-US" sz="2400" dirty="0"/>
              <a:t>, MD, PhD –</a:t>
            </a:r>
          </a:p>
          <a:p>
            <a:pPr marL="0" indent="0">
              <a:buNone/>
            </a:pPr>
            <a:r>
              <a:rPr lang="en-US" sz="2400" dirty="0"/>
              <a:t>	Professor of Surgery, UF &amp; Chief of Vascular Surgery, 	NF/SG VHS</a:t>
            </a:r>
          </a:p>
          <a:p>
            <a:pPr marL="0" indent="0">
              <a:buNone/>
            </a:pPr>
            <a:r>
              <a:rPr lang="en-US" sz="2400" dirty="0"/>
              <a:t>Co-PI: </a:t>
            </a:r>
            <a:r>
              <a:rPr lang="en-US" sz="2400" b="1" dirty="0"/>
              <a:t>Barbara Bass</a:t>
            </a:r>
            <a:r>
              <a:rPr lang="en-US" sz="2400" dirty="0"/>
              <a:t>, MD </a:t>
            </a:r>
          </a:p>
          <a:p>
            <a:pPr marL="0" indent="0">
              <a:buNone/>
            </a:pPr>
            <a:r>
              <a:rPr lang="en-US" sz="2400" dirty="0"/>
              <a:t>	Chair of the Department of Surgery, Director of MITIE 	Houston Methodist Hospital</a:t>
            </a:r>
          </a:p>
          <a:p>
            <a:pPr marL="0" indent="0">
              <a:buNone/>
            </a:pPr>
            <a:r>
              <a:rPr lang="en-US" sz="2400" dirty="0"/>
              <a:t>Co-PI: </a:t>
            </a:r>
            <a:r>
              <a:rPr lang="en-US" sz="2400" b="1" dirty="0"/>
              <a:t>Roger Tran-Son-</a:t>
            </a:r>
            <a:r>
              <a:rPr lang="en-US" sz="2400" b="1" dirty="0" err="1"/>
              <a:t>Tay</a:t>
            </a:r>
            <a:r>
              <a:rPr lang="en-US" sz="2400" dirty="0"/>
              <a:t>, PhD </a:t>
            </a:r>
          </a:p>
          <a:p>
            <a:pPr marL="0" indent="0">
              <a:buNone/>
            </a:pPr>
            <a:r>
              <a:rPr lang="en-US" sz="2400" dirty="0"/>
              <a:t>	Professor of Engineering, UF</a:t>
            </a:r>
          </a:p>
        </p:txBody>
      </p:sp>
      <p:pic>
        <p:nvPicPr>
          <p:cNvPr id="4" name="Image 3" descr="CyBHOR logo.jpg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7467600" cy="1757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75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9800" y="1447800"/>
          <a:ext cx="5105400" cy="27813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INDUSTRY PARTNERS</a:t>
                      </a:r>
                    </a:p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Boston Scientific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GID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Medtronic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 Methodist Hospital</a:t>
                      </a:r>
                    </a:p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Tietronix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2982" y="4876800"/>
          <a:ext cx="5334000" cy="62865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NSF/CENTER EVALUATOR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96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Drew Rivers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29771"/>
              </p:ext>
            </p:extLst>
          </p:nvPr>
        </p:nvGraphicFramePr>
        <p:xfrm>
          <a:off x="5701004" y="1447800"/>
          <a:ext cx="1614196" cy="2168286"/>
        </p:xfrm>
        <a:graphic>
          <a:graphicData uri="http://schemas.openxmlformats.org/drawingml/2006/table">
            <a:tbl>
              <a:tblPr/>
              <a:tblGrid>
                <a:gridCol w="161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Liaison</a:t>
                      </a:r>
                    </a:p>
                    <a:p>
                      <a:pPr algn="l" fontAlgn="ctr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FDA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97">
                <a:tc>
                  <a:txBody>
                    <a:bodyPr/>
                    <a:lstStyle/>
                    <a:p>
                      <a:pPr lvl="5"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42">
                <a:tc>
                  <a:txBody>
                    <a:bodyPr/>
                    <a:lstStyle/>
                    <a:p>
                      <a:pPr marL="2286000" marR="0" lvl="5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9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/>
              <a:t>Center Partners</a:t>
            </a:r>
          </a:p>
        </p:txBody>
      </p:sp>
    </p:spTree>
    <p:extLst>
      <p:ext uri="{BB962C8B-B14F-4D97-AF65-F5344CB8AC3E}">
        <p14:creationId xmlns:p14="http://schemas.microsoft.com/office/powerpoint/2010/main" val="116621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543800" cy="53821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Mission</a:t>
            </a:r>
            <a:r>
              <a:rPr lang="en-US" sz="2800" dirty="0"/>
              <a:t>: Develop </a:t>
            </a:r>
            <a:r>
              <a:rPr lang="en-US" sz="2800" b="1" dirty="0"/>
              <a:t>technologies</a:t>
            </a:r>
            <a:r>
              <a:rPr lang="en-US" sz="2800" dirty="0"/>
              <a:t> that leverage the principles and technology of </a:t>
            </a:r>
            <a:r>
              <a:rPr lang="en-US" sz="2800" b="1" dirty="0"/>
              <a:t>computational science</a:t>
            </a:r>
            <a:r>
              <a:rPr lang="en-US" sz="2800" dirty="0"/>
              <a:t> to the application of </a:t>
            </a:r>
            <a:r>
              <a:rPr lang="en-US" sz="2800" b="1" dirty="0"/>
              <a:t>surgery and surgical problems</a:t>
            </a:r>
            <a:r>
              <a:rPr lang="en-US" sz="2800" dirty="0"/>
              <a:t> both inside and outside of the operating room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Clinical Partners:</a:t>
            </a:r>
          </a:p>
          <a:p>
            <a:pPr marL="0" indent="0">
              <a:buNone/>
            </a:pPr>
            <a:r>
              <a:rPr lang="en-US" sz="2800" dirty="0"/>
              <a:t>UF Health </a:t>
            </a:r>
            <a:r>
              <a:rPr lang="en-US" sz="2800" dirty="0" err="1"/>
              <a:t>Shands</a:t>
            </a:r>
            <a:r>
              <a:rPr lang="en-US" sz="2800" dirty="0"/>
              <a:t> Hospital</a:t>
            </a:r>
          </a:p>
          <a:p>
            <a:pPr marL="0" indent="0">
              <a:buNone/>
            </a:pPr>
            <a:r>
              <a:rPr lang="en-US" sz="2800" dirty="0"/>
              <a:t>Houston Methodist Hospital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6670"/>
            <a:ext cx="8077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Clinical and Translational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153555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76200"/>
            <a:ext cx="80772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Approach to Research and Innovation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0" y="2209800"/>
            <a:ext cx="4114800" cy="3236836"/>
            <a:chOff x="1219200" y="1868564"/>
            <a:chExt cx="7696200" cy="4684636"/>
          </a:xfrm>
        </p:grpSpPr>
        <p:sp>
          <p:nvSpPr>
            <p:cNvPr id="7" name="Rounded Rectangle 6"/>
            <p:cNvSpPr/>
            <p:nvPr/>
          </p:nvSpPr>
          <p:spPr>
            <a:xfrm>
              <a:off x="2253538" y="1868564"/>
              <a:ext cx="5021552" cy="1447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Computation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19200" y="5105400"/>
              <a:ext cx="2739571" cy="1447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Clinical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Sciences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62600" y="5087256"/>
              <a:ext cx="3352800" cy="146594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Experimental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Validation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4114800" y="5371099"/>
              <a:ext cx="1299029" cy="630464"/>
            </a:xfrm>
            <a:prstGeom prst="leftRightArrow">
              <a:avLst>
                <a:gd name="adj1" fmla="val 36147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 rot="18442107">
              <a:off x="2402181" y="3931700"/>
              <a:ext cx="1608624" cy="630464"/>
            </a:xfrm>
            <a:prstGeom prst="leftRightArrow">
              <a:avLst>
                <a:gd name="adj1" fmla="val 36147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 rot="3157893" flipH="1">
              <a:off x="5663771" y="3945708"/>
              <a:ext cx="1624543" cy="630464"/>
            </a:xfrm>
            <a:prstGeom prst="leftRightArrow">
              <a:avLst>
                <a:gd name="adj1" fmla="val 36147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296676" y="1981200"/>
            <a:ext cx="3810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prstClr val="black"/>
                </a:solidFill>
              </a:rPr>
              <a:t>Multiscale Modeling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Consider all factors: Human, engineering, environment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Agile Development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End user crucial in development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Interdisciplinary Research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Training &amp; simulation in civil aviation</a:t>
            </a:r>
          </a:p>
        </p:txBody>
      </p:sp>
    </p:spTree>
    <p:extLst>
      <p:ext uri="{BB962C8B-B14F-4D97-AF65-F5344CB8AC3E}">
        <p14:creationId xmlns:p14="http://schemas.microsoft.com/office/powerpoint/2010/main" val="27192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996" y="4734866"/>
            <a:ext cx="8013048" cy="12351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Frutiger LT Std 65 Bold"/>
                <a:cs typeface="Frutiger LT Std 65 Bold"/>
              </a:rPr>
            </a:br>
            <a:r>
              <a:rPr lang="en-US" b="1" dirty="0">
                <a:latin typeface="Frutiger LT Std 65 Bold"/>
                <a:cs typeface="Frutiger LT Std 65 Bold"/>
              </a:rPr>
              <a:t>2017 NSF IUCRC Biennial Meeting</a:t>
            </a:r>
            <a:br>
              <a:rPr lang="en-US" b="1" dirty="0">
                <a:latin typeface="Frutiger LT Std 65 Bold"/>
                <a:cs typeface="Frutiger LT Std 65 Bold"/>
              </a:rPr>
            </a:br>
            <a:r>
              <a:rPr lang="en-US" sz="2700" b="1" dirty="0">
                <a:latin typeface="Frutiger LT Std 65 Bold"/>
                <a:cs typeface="Frutiger LT Std 65 Bold"/>
              </a:rPr>
              <a:t>Collaboration of IUCRCs to Solve Grand Challenges </a:t>
            </a:r>
            <a:br>
              <a:rPr lang="en-US" b="1" dirty="0">
                <a:latin typeface="Frutiger LT Std 65 Bold"/>
                <a:cs typeface="Frutiger LT Std 65 Bold"/>
              </a:rPr>
            </a:br>
            <a:r>
              <a:rPr lang="en-US" sz="2200" dirty="0">
                <a:latin typeface="Frutiger LT Std 65 Bold"/>
                <a:cs typeface="Frutiger LT Std 65 Bold"/>
              </a:rPr>
              <a:t>July 26-27, 2017</a:t>
            </a:r>
            <a:br>
              <a:rPr lang="en-US" dirty="0">
                <a:latin typeface="Frutiger LT Std 65 Bold"/>
                <a:cs typeface="Frutiger LT Std 65 Bold"/>
              </a:rPr>
            </a:br>
            <a:br>
              <a:rPr lang="en-US" dirty="0"/>
            </a:br>
            <a:br>
              <a:rPr lang="en-US" dirty="0"/>
            </a:br>
            <a:r>
              <a:rPr lang="en-US" sz="2200" dirty="0">
                <a:latin typeface="Frutiger LT Std 65 Bold"/>
                <a:cs typeface="Frutiger LT Std 65 Bold"/>
              </a:rPr>
              <a:t>Bita Kash, PhD, MBA, FACHE </a:t>
            </a:r>
            <a:br>
              <a:rPr lang="en-US" sz="2200" dirty="0">
                <a:latin typeface="Frutiger LT Std 65 Bold"/>
                <a:cs typeface="Frutiger LT Std 65 Bold"/>
              </a:rPr>
            </a:br>
            <a:r>
              <a:rPr lang="en-US" sz="2200" dirty="0">
                <a:latin typeface="Frutiger LT Std 65 Bold"/>
                <a:cs typeface="Frutiger LT Std 65 Bold"/>
              </a:rPr>
              <a:t>CHOT Center Director</a:t>
            </a:r>
            <a:br>
              <a:rPr lang="en-US" sz="2200" dirty="0">
                <a:latin typeface="Frutiger LT Std 65 Bold"/>
                <a:cs typeface="Frutiger LT Std 65 Bold"/>
              </a:rPr>
            </a:br>
            <a:r>
              <a:rPr lang="en-US" sz="2200" dirty="0">
                <a:latin typeface="Frutiger LT Std 65 Bold"/>
                <a:cs typeface="Frutiger LT Std 65 Bold"/>
              </a:rPr>
              <a:t>Texas A&amp;M University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96" y="340634"/>
            <a:ext cx="7558533" cy="381000"/>
          </a:xfrm>
        </p:spPr>
        <p:txBody>
          <a:bodyPr>
            <a:normAutofit/>
          </a:bodyPr>
          <a:lstStyle/>
          <a:p>
            <a:r>
              <a:rPr lang="en-US" dirty="0"/>
              <a:t>Center for Health Organization Transformation (CHOT)</a:t>
            </a:r>
          </a:p>
        </p:txBody>
      </p:sp>
    </p:spTree>
    <p:extLst>
      <p:ext uri="{BB962C8B-B14F-4D97-AF65-F5344CB8AC3E}">
        <p14:creationId xmlns:p14="http://schemas.microsoft.com/office/powerpoint/2010/main" val="75820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66" y="472388"/>
            <a:ext cx="7886700" cy="356508"/>
          </a:xfrm>
        </p:spPr>
        <p:txBody>
          <a:bodyPr>
            <a:noAutofit/>
          </a:bodyPr>
          <a:lstStyle/>
          <a:p>
            <a:r>
              <a:rPr lang="en-US" sz="2400" b="1" dirty="0">
                <a:cs typeface="Frutiger LT Std 65 Bold"/>
              </a:rPr>
              <a:t>CURRENT CHOT UNIVERSITY SITES</a:t>
            </a:r>
            <a:br>
              <a:rPr lang="en-US" sz="2400" b="1" dirty="0">
                <a:cs typeface="Frutiger LT Std 65 Bold"/>
              </a:rPr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25" y="679237"/>
            <a:ext cx="4100017" cy="220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7" y="2124651"/>
            <a:ext cx="3576613" cy="1196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64" y="3965041"/>
            <a:ext cx="3852096" cy="1763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7" y="3509861"/>
            <a:ext cx="4202693" cy="60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4" y="5454641"/>
            <a:ext cx="2659636" cy="1155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42" y="3557047"/>
            <a:ext cx="2481005" cy="554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40" y="4726569"/>
            <a:ext cx="4796907" cy="377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7139" y="5153960"/>
            <a:ext cx="2804727" cy="13348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68826" y="2486829"/>
            <a:ext cx="3030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Awaiting Award in 2017</a:t>
            </a:r>
          </a:p>
        </p:txBody>
      </p:sp>
    </p:spTree>
    <p:extLst>
      <p:ext uri="{BB962C8B-B14F-4D97-AF65-F5344CB8AC3E}">
        <p14:creationId xmlns:p14="http://schemas.microsoft.com/office/powerpoint/2010/main" val="37302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CHOT INDUSTRY MEMBERS (23 members)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46697"/>
              </p:ext>
            </p:extLst>
          </p:nvPr>
        </p:nvGraphicFramePr>
        <p:xfrm>
          <a:off x="176588" y="809386"/>
          <a:ext cx="4653966" cy="518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3966">
                  <a:extLst>
                    <a:ext uri="{9D8B030D-6E8A-4147-A177-3AD203B41FA5}">
                      <a16:colId xmlns:a16="http://schemas.microsoft.com/office/drawing/2014/main" val="3966045528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Health Systems/Providers </a:t>
                      </a:r>
                    </a:p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(14 members)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178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 err="1">
                          <a:effectLst/>
                        </a:rPr>
                        <a:t>Alacare</a:t>
                      </a:r>
                      <a:r>
                        <a:rPr lang="en-US" sz="2000" b="0" u="none" strike="noStrike" dirty="0">
                          <a:effectLst/>
                        </a:rPr>
                        <a:t> Home Health and Hospice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0047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Care Coordination Institute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9229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Children's Healthcare of Atlanta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018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Grady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1038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HealthSouth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8224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Lakeshore Foundation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4257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Last Best Chance, LLC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0275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Main Line Health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1156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Morehouse School of Medicine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5461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Opelousas General Health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2921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Palm Health Foundation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6920"/>
                  </a:ext>
                </a:extLst>
              </a:tr>
              <a:tr h="31311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Penn State Health, Milton S. Hershey Medical Center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4264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Texas Children's Hospital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3198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UAB Health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6745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78412"/>
              </p:ext>
            </p:extLst>
          </p:nvPr>
        </p:nvGraphicFramePr>
        <p:xfrm>
          <a:off x="4958725" y="809386"/>
          <a:ext cx="41021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211317712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Retail/Tech/Vendors (5 members)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9616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 err="1">
                          <a:effectLst/>
                        </a:rPr>
                        <a:t>Carena</a:t>
                      </a:r>
                      <a:r>
                        <a:rPr lang="en-US" sz="2000" b="0" u="none" strike="noStrike" dirty="0">
                          <a:effectLst/>
                        </a:rPr>
                        <a:t>, Inc.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1163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Quantum Innovation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5959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Restore Medical Solution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2105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>
                          <a:effectLst/>
                        </a:rPr>
                        <a:t>Siemens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339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AT&amp;T   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1044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89046"/>
              </p:ext>
            </p:extLst>
          </p:nvPr>
        </p:nvGraphicFramePr>
        <p:xfrm>
          <a:off x="4957787" y="3017396"/>
          <a:ext cx="4103038" cy="2209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038">
                  <a:extLst>
                    <a:ext uri="{9D8B030D-6E8A-4147-A177-3AD203B41FA5}">
                      <a16:colId xmlns:a16="http://schemas.microsoft.com/office/drawing/2014/main" val="45497132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Associations/Government </a:t>
                      </a:r>
                    </a:p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(3 members)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2614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American Society of Anesthesiologists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5257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Central Texas Veterans Health Care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0748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Pennsylvania Office of Rural Health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7583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65395"/>
              </p:ext>
            </p:extLst>
          </p:nvPr>
        </p:nvGraphicFramePr>
        <p:xfrm>
          <a:off x="4958725" y="5437242"/>
          <a:ext cx="4102100" cy="63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96975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Insurers/Payers (1 member)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143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</a:rPr>
                        <a:t>Highmark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2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73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71" y="472325"/>
            <a:ext cx="7886700" cy="35650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NSF I/UCRC MODEL &amp; CHOT’S VALUE PROPOSITION </a:t>
            </a:r>
            <a:br>
              <a:rPr lang="en-US" b="1" dirty="0"/>
            </a:b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5400000">
            <a:off x="3631437" y="981223"/>
            <a:ext cx="1600671" cy="26107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728489" y="763931"/>
            <a:ext cx="3465398" cy="1743699"/>
            <a:chOff x="2399044" y="1249040"/>
            <a:chExt cx="3465398" cy="1743699"/>
          </a:xfrm>
        </p:grpSpPr>
        <p:sp>
          <p:nvSpPr>
            <p:cNvPr id="40" name="Rectangle 39"/>
            <p:cNvSpPr/>
            <p:nvPr/>
          </p:nvSpPr>
          <p:spPr>
            <a:xfrm>
              <a:off x="2399044" y="1249040"/>
              <a:ext cx="346539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rgbClr val="221E1F"/>
                  </a:solidFill>
                </a:rPr>
                <a:t>Industry Advisory Board</a:t>
              </a:r>
              <a:endParaRPr lang="en-US" sz="23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66133" y="1993258"/>
              <a:ext cx="1971694" cy="99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Pooled Members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42" name="Right Arrow 41"/>
          <p:cNvSpPr/>
          <p:nvPr/>
        </p:nvSpPr>
        <p:spPr>
          <a:xfrm rot="10800000">
            <a:off x="5300651" y="2558879"/>
            <a:ext cx="1786769" cy="23388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27912" y="2618283"/>
            <a:ext cx="8916692" cy="2338837"/>
            <a:chOff x="5498" y="2775675"/>
            <a:chExt cx="8916692" cy="2338837"/>
          </a:xfrm>
        </p:grpSpPr>
        <p:grpSp>
          <p:nvGrpSpPr>
            <p:cNvPr id="44" name="Group 43"/>
            <p:cNvGrpSpPr/>
            <p:nvPr/>
          </p:nvGrpSpPr>
          <p:grpSpPr>
            <a:xfrm>
              <a:off x="5498" y="2775675"/>
              <a:ext cx="3340440" cy="2338837"/>
              <a:chOff x="5498" y="2775675"/>
              <a:chExt cx="3340440" cy="2338837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498" y="3450272"/>
                <a:ext cx="1771202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dirty="0">
                    <a:solidFill>
                      <a:srgbClr val="221E1F"/>
                    </a:solidFill>
                  </a:rPr>
                  <a:t>University Center Sites</a:t>
                </a:r>
                <a:endParaRPr lang="en-US" sz="2300" b="1" dirty="0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1553325" y="2775675"/>
                <a:ext cx="1786769" cy="2338837"/>
              </a:xfrm>
              <a:prstGeom prst="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374244" y="3628896"/>
                <a:ext cx="19716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Investment of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Indirects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921491" y="3387208"/>
              <a:ext cx="4000699" cy="1123384"/>
              <a:chOff x="4921491" y="3387208"/>
              <a:chExt cx="4000699" cy="1123384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921491" y="3631713"/>
                <a:ext cx="1971694" cy="39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NSF Funds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761093" y="3387208"/>
                <a:ext cx="2161097" cy="112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dirty="0">
                    <a:solidFill>
                      <a:srgbClr val="221E1F"/>
                    </a:solidFill>
                  </a:rPr>
                  <a:t>Core &amp; </a:t>
                </a:r>
              </a:p>
              <a:p>
                <a:r>
                  <a:rPr lang="en-US" sz="2300" b="1" dirty="0">
                    <a:solidFill>
                      <a:srgbClr val="221E1F"/>
                    </a:solidFill>
                  </a:rPr>
                  <a:t>Supplemental </a:t>
                </a:r>
                <a:r>
                  <a:rPr lang="en-US" sz="2100" b="1" dirty="0">
                    <a:solidFill>
                      <a:srgbClr val="221E1F"/>
                    </a:solidFill>
                  </a:rPr>
                  <a:t>Funds</a:t>
                </a:r>
                <a:endParaRPr lang="en-US" sz="2100" b="1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875739" y="4428710"/>
            <a:ext cx="5694708" cy="2153231"/>
            <a:chOff x="1749701" y="4673424"/>
            <a:chExt cx="5052992" cy="2153231"/>
          </a:xfrm>
        </p:grpSpPr>
        <p:sp>
          <p:nvSpPr>
            <p:cNvPr id="52" name="Right Arrow 51"/>
            <p:cNvSpPr/>
            <p:nvPr/>
          </p:nvSpPr>
          <p:spPr>
            <a:xfrm rot="5400000">
              <a:off x="3336490" y="4168381"/>
              <a:ext cx="1600671" cy="261075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71215" y="4904357"/>
              <a:ext cx="19716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Value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Created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$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49701" y="6349601"/>
              <a:ext cx="505299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221E1F"/>
                  </a:solidFill>
                </a:rPr>
                <a:t>Innovations in Healthcare Delivery</a:t>
              </a:r>
              <a:endParaRPr lang="en-US" sz="2500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52393" y="3125175"/>
            <a:ext cx="1731672" cy="1132866"/>
            <a:chOff x="7832376" y="2167467"/>
            <a:chExt cx="1760493" cy="1282472"/>
          </a:xfrm>
        </p:grpSpPr>
        <p:sp>
          <p:nvSpPr>
            <p:cNvPr id="56" name="Rectangle 55"/>
            <p:cNvSpPr/>
            <p:nvPr/>
          </p:nvSpPr>
          <p:spPr>
            <a:xfrm>
              <a:off x="7832376" y="2167467"/>
              <a:ext cx="1202267" cy="8252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924800" y="2319867"/>
              <a:ext cx="1202267" cy="8252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077200" y="2472267"/>
              <a:ext cx="1202267" cy="8252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29600" y="2624667"/>
              <a:ext cx="1202267" cy="82527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77200" y="2737647"/>
              <a:ext cx="1515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RESEARCH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51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BBB688FB4AB44A056B224C450E55F" ma:contentTypeVersion="4" ma:contentTypeDescription="Create a new document." ma:contentTypeScope="" ma:versionID="294beb3d708ab4e44d9d6648f210df02">
  <xsd:schema xmlns:xsd="http://www.w3.org/2001/XMLSchema" xmlns:xs="http://www.w3.org/2001/XMLSchema" xmlns:p="http://schemas.microsoft.com/office/2006/metadata/properties" xmlns:ns2="5b9f1aa0-9032-4eb0-a7a9-f04977f87f8c" xmlns:ns3="4f00b81c-ae68-4bd9-a01b-11ef0a0c1ea5" targetNamespace="http://schemas.microsoft.com/office/2006/metadata/properties" ma:root="true" ma:fieldsID="d6cd037a48e18923290844db3264b7a7" ns2:_="" ns3:_="">
    <xsd:import namespace="5b9f1aa0-9032-4eb0-a7a9-f04977f87f8c"/>
    <xsd:import namespace="4f00b81c-ae68-4bd9-a01b-11ef0a0c1e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f1aa0-9032-4eb0-a7a9-f04977f87f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0b81c-ae68-4bd9-a01b-11ef0a0c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FF71F-3626-4C18-A781-B17F9DEE9317}">
  <ds:schemaRefs>
    <ds:schemaRef ds:uri="http://schemas.openxmlformats.org/package/2006/metadata/core-properties"/>
    <ds:schemaRef ds:uri="http://purl.org/dc/terms/"/>
    <ds:schemaRef ds:uri="http://purl.org/dc/dcmitype/"/>
    <ds:schemaRef ds:uri="5b9f1aa0-9032-4eb0-a7a9-f04977f87f8c"/>
    <ds:schemaRef ds:uri="4f00b81c-ae68-4bd9-a01b-11ef0a0c1e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885A6B-31D7-4C02-B085-519D5E176C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8CFBD-A122-4CDF-9E76-76A921229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f1aa0-9032-4eb0-a7a9-f04977f87f8c"/>
    <ds:schemaRef ds:uri="4f00b81c-ae68-4bd9-a01b-11ef0a0c1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7220</TotalTime>
  <Words>631</Words>
  <Application>Microsoft Office PowerPoint</Application>
  <PresentationFormat>On-screen Show (4:3)</PresentationFormat>
  <Paragraphs>174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Euphemia UCAS</vt:lpstr>
      <vt:lpstr>Frutiger LT Std 65 Bold</vt:lpstr>
      <vt:lpstr>Mangal</vt:lpstr>
      <vt:lpstr>Office Theme</vt:lpstr>
      <vt:lpstr>1_Office Theme</vt:lpstr>
      <vt:lpstr>PowerPoint Presentation</vt:lpstr>
      <vt:lpstr>NSF I/UCRC for Cyber-Physical Systems for the  Hospital Operating Room </vt:lpstr>
      <vt:lpstr>Center Partners</vt:lpstr>
      <vt:lpstr>PowerPoint Presentation</vt:lpstr>
      <vt:lpstr>PowerPoint Presentation</vt:lpstr>
      <vt:lpstr> 2017 NSF IUCRC Biennial Meeting Collaboration of IUCRCs to Solve Grand Challenges  July 26-27, 2017   Bita Kash, PhD, MBA, FACHE  CHOT Center Director Texas A&amp;M University </vt:lpstr>
      <vt:lpstr>CURRENT CHOT UNIVERSITY SITES </vt:lpstr>
      <vt:lpstr>CURRENT CHOT INDUSTRY MEMBERS (23 members)</vt:lpstr>
      <vt:lpstr>NSF I/UCRC MODEL &amp; CHOT’S VALUE PROPOSITION  </vt:lpstr>
      <vt:lpstr>ANNUAL RESEARCH CYCLE</vt:lpstr>
      <vt:lpstr>CHOT 2017-2018 Research Themes</vt:lpstr>
      <vt:lpstr>CHOT Insights</vt:lpstr>
      <vt:lpstr>GRAND CHALLENGE – AWARDED PLANNING MEETING GRANT</vt:lpstr>
      <vt:lpstr>Complementary Expertise</vt:lpstr>
      <vt:lpstr>CHOT and CyBHOR Grand Challenge Meeting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Cherise Richardson</cp:lastModifiedBy>
  <cp:revision>109</cp:revision>
  <cp:lastPrinted>2017-07-05T16:27:57Z</cp:lastPrinted>
  <dcterms:created xsi:type="dcterms:W3CDTF">2016-09-02T20:41:53Z</dcterms:created>
  <dcterms:modified xsi:type="dcterms:W3CDTF">2017-07-27T02:12:08Z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0x010100DFEBBB688FB4AB44A056B224C450E55F</vt:lpwstr>
  </property>
</Properties>
</file>