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4" r:id="rId5"/>
  </p:sldMasterIdLst>
  <p:notesMasterIdLst>
    <p:notesMasterId r:id="rId19"/>
  </p:notesMasterIdLst>
  <p:handoutMasterIdLst>
    <p:handoutMasterId r:id="rId20"/>
  </p:handoutMasterIdLst>
  <p:sldIdLst>
    <p:sldId id="284" r:id="rId6"/>
    <p:sldId id="289" r:id="rId7"/>
    <p:sldId id="296" r:id="rId8"/>
    <p:sldId id="291" r:id="rId9"/>
    <p:sldId id="295" r:id="rId10"/>
    <p:sldId id="286" r:id="rId11"/>
    <p:sldId id="297" r:id="rId12"/>
    <p:sldId id="298" r:id="rId13"/>
    <p:sldId id="300" r:id="rId14"/>
    <p:sldId id="301" r:id="rId15"/>
    <p:sldId id="302" r:id="rId16"/>
    <p:sldId id="303" r:id="rId17"/>
    <p:sldId id="28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121"/>
    <a:srgbClr val="E45F1C"/>
    <a:srgbClr val="DDD9C3"/>
    <a:srgbClr val="972F2F"/>
    <a:srgbClr val="D67070"/>
    <a:srgbClr val="DE8E8E"/>
    <a:srgbClr val="DB9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40" autoAdjust="0"/>
    <p:restoredTop sz="95313" autoAdjust="0"/>
  </p:normalViewPr>
  <p:slideViewPr>
    <p:cSldViewPr snapToGrid="0">
      <p:cViewPr varScale="1">
        <p:scale>
          <a:sx n="35" d="100"/>
          <a:sy n="35" d="100"/>
        </p:scale>
        <p:origin x="56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1E12E5B-D13C-45D1-9BDB-4C5322CAF735}" type="datetimeFigureOut">
              <a:rPr lang="en-US" smtClean="0"/>
              <a:t>7/26/2017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67470A1-3CAB-4349-87CD-DB1ABD30B289}" type="slidenum">
              <a:rPr lang="en-US" smtClean="0"/>
              <a:t>‹#›</a:t>
            </a:fld>
            <a:endParaRPr lang="en-US"/>
          </a:p>
        </p:txBody>
      </p:sp>
    </p:spTree>
    <p:extLst>
      <p:ext uri="{BB962C8B-B14F-4D97-AF65-F5344CB8AC3E}">
        <p14:creationId xmlns:p14="http://schemas.microsoft.com/office/powerpoint/2010/main" val="170097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8E6DA7-3905-4B1A-B71A-E3AB46830B98}" type="datetimeFigureOut">
              <a:rPr lang="en-US" smtClean="0"/>
              <a:t>7/26/2017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09B8F3-B779-4CB8-BD1E-CFB44210876D}" type="slidenum">
              <a:rPr lang="en-US" smtClean="0"/>
              <a:t>‹#›</a:t>
            </a:fld>
            <a:endParaRPr lang="en-US"/>
          </a:p>
        </p:txBody>
      </p:sp>
    </p:spTree>
    <p:extLst>
      <p:ext uri="{BB962C8B-B14F-4D97-AF65-F5344CB8AC3E}">
        <p14:creationId xmlns:p14="http://schemas.microsoft.com/office/powerpoint/2010/main" val="141990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9B8F3-B779-4CB8-BD1E-CFB44210876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8390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09B8F3-B779-4CB8-BD1E-CFB44210876D}" type="slidenum">
              <a:rPr lang="en-US" smtClean="0"/>
              <a:t>2</a:t>
            </a:fld>
            <a:endParaRPr lang="en-US"/>
          </a:p>
        </p:txBody>
      </p:sp>
    </p:spTree>
    <p:extLst>
      <p:ext uri="{BB962C8B-B14F-4D97-AF65-F5344CB8AC3E}">
        <p14:creationId xmlns:p14="http://schemas.microsoft.com/office/powerpoint/2010/main" val="203192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09B8F3-B779-4CB8-BD1E-CFB44210876D}" type="slidenum">
              <a:rPr lang="en-US" smtClean="0"/>
              <a:t>6</a:t>
            </a:fld>
            <a:endParaRPr lang="en-US" dirty="0"/>
          </a:p>
        </p:txBody>
      </p:sp>
    </p:spTree>
    <p:extLst>
      <p:ext uri="{BB962C8B-B14F-4D97-AF65-F5344CB8AC3E}">
        <p14:creationId xmlns:p14="http://schemas.microsoft.com/office/powerpoint/2010/main" val="223386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09B8F3-B779-4CB8-BD1E-CFB44210876D}" type="slidenum">
              <a:rPr lang="en-US" smtClean="0"/>
              <a:t>12</a:t>
            </a:fld>
            <a:endParaRPr lang="en-US"/>
          </a:p>
        </p:txBody>
      </p:sp>
    </p:spTree>
    <p:extLst>
      <p:ext uri="{BB962C8B-B14F-4D97-AF65-F5344CB8AC3E}">
        <p14:creationId xmlns:p14="http://schemas.microsoft.com/office/powerpoint/2010/main" val="1124734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7" name="Picture 86"/>
          <p:cNvPicPr>
            <a:picLocks noChangeAspect="1"/>
          </p:cNvPicPr>
          <p:nvPr userDrawn="1"/>
        </p:nvPicPr>
        <p:blipFill>
          <a:blip r:embed="rId2"/>
          <a:stretch>
            <a:fillRect/>
          </a:stretch>
        </p:blipFill>
        <p:spPr>
          <a:xfrm>
            <a:off x="-83509" y="-75607"/>
            <a:ext cx="12351710" cy="7043674"/>
          </a:xfrm>
          <a:prstGeom prst="rect">
            <a:avLst/>
          </a:prstGeom>
        </p:spPr>
      </p:pic>
      <p:sp>
        <p:nvSpPr>
          <p:cNvPr id="88" name="Rectangle 87"/>
          <p:cNvSpPr/>
          <p:nvPr userDrawn="1"/>
        </p:nvSpPr>
        <p:spPr>
          <a:xfrm>
            <a:off x="0" y="0"/>
            <a:ext cx="12191999" cy="6857999"/>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289684"/>
            <a:ext cx="12192000" cy="1587272"/>
          </a:xfrm>
          <a:solidFill>
            <a:schemeClr val="tx1">
              <a:alpha val="25000"/>
            </a:schemeClr>
          </a:solidFill>
        </p:spPr>
        <p:txBody>
          <a:bodyPr anchor="ctr"/>
          <a:lstStyle>
            <a:lvl1pPr algn="ctr">
              <a:defRPr sz="6000" b="1">
                <a:solidFill>
                  <a:schemeClr val="bg1"/>
                </a:solidFill>
                <a:effectLst>
                  <a:glow rad="139700">
                    <a:schemeClr val="tx1">
                      <a:alpha val="40000"/>
                    </a:schemeClr>
                  </a:glow>
                </a:effectLst>
              </a:defRPr>
            </a:lvl1pPr>
          </a:lstStyle>
          <a:p>
            <a:r>
              <a:rPr lang="en-US" dirty="0"/>
              <a:t>Click to edit Master title style</a:t>
            </a:r>
          </a:p>
        </p:txBody>
      </p:sp>
      <p:sp>
        <p:nvSpPr>
          <p:cNvPr id="3" name="Subtitle 2"/>
          <p:cNvSpPr>
            <a:spLocks noGrp="1"/>
          </p:cNvSpPr>
          <p:nvPr>
            <p:ph type="subTitle" idx="1"/>
          </p:nvPr>
        </p:nvSpPr>
        <p:spPr>
          <a:xfrm>
            <a:off x="6053666" y="5175460"/>
            <a:ext cx="6138333" cy="1151457"/>
          </a:xfrm>
          <a:solidFill>
            <a:schemeClr val="tx1">
              <a:alpha val="50000"/>
            </a:schemeClr>
          </a:solidFill>
        </p:spPr>
        <p:txBody>
          <a:bodyPr anchor="ctr">
            <a:normAutofit/>
          </a:bodyPr>
          <a:lstStyle>
            <a:lvl1pPr marL="0" indent="0" algn="r">
              <a:buNone/>
              <a:defRPr sz="3200" b="0">
                <a:solidFill>
                  <a:schemeClr val="bg1"/>
                </a:solidFill>
                <a:effectLst>
                  <a:glow rad="101600">
                    <a:schemeClr val="tx1">
                      <a:alpha val="4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TextBox 19"/>
          <p:cNvSpPr txBox="1"/>
          <p:nvPr userDrawn="1"/>
        </p:nvSpPr>
        <p:spPr>
          <a:xfrm>
            <a:off x="56444" y="6164744"/>
            <a:ext cx="1916294" cy="646331"/>
          </a:xfrm>
          <a:prstGeom prst="rect">
            <a:avLst/>
          </a:prstGeom>
          <a:noFill/>
        </p:spPr>
        <p:txBody>
          <a:bodyPr wrap="none" rtlCol="0">
            <a:spAutoFit/>
          </a:bodyPr>
          <a:lstStyle/>
          <a:p>
            <a:r>
              <a:rPr lang="en-US" dirty="0">
                <a:solidFill>
                  <a:prstClr val="white"/>
                </a:solidFill>
              </a:rPr>
              <a:t>hume@vt.edu</a:t>
            </a:r>
          </a:p>
          <a:p>
            <a:r>
              <a:rPr lang="en-US" dirty="0">
                <a:solidFill>
                  <a:prstClr val="white"/>
                </a:solidFill>
              </a:rPr>
              <a:t>www.hume.vt.edu</a:t>
            </a:r>
          </a:p>
        </p:txBody>
      </p:sp>
      <p:pic>
        <p:nvPicPr>
          <p:cNvPr id="99" name="Picture 9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0844" y="139152"/>
            <a:ext cx="4326175" cy="739055"/>
          </a:xfrm>
          <a:prstGeom prst="rect">
            <a:avLst/>
          </a:prstGeom>
        </p:spPr>
      </p:pic>
      <p:pic>
        <p:nvPicPr>
          <p:cNvPr id="102" name="Picture 101"/>
          <p:cNvPicPr>
            <a:picLocks noChangeAspect="1"/>
          </p:cNvPicPr>
          <p:nvPr userDrawn="1"/>
        </p:nvPicPr>
        <p:blipFill rotWithShape="1">
          <a:blip r:embed="rId4"/>
          <a:srcRect t="38415"/>
          <a:stretch/>
        </p:blipFill>
        <p:spPr>
          <a:xfrm>
            <a:off x="7479026" y="900108"/>
            <a:ext cx="4712974" cy="487280"/>
          </a:xfrm>
          <a:prstGeom prst="rect">
            <a:avLst/>
          </a:prstGeom>
        </p:spPr>
      </p:pic>
    </p:spTree>
    <p:extLst>
      <p:ext uri="{BB962C8B-B14F-4D97-AF65-F5344CB8AC3E}">
        <p14:creationId xmlns:p14="http://schemas.microsoft.com/office/powerpoint/2010/main" val="267104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1404E-AF71-489A-A121-B128030275D5}" type="datetime1">
              <a:rPr lang="en-US" smtClean="0">
                <a:solidFill>
                  <a:prstClr val="white"/>
                </a:solidFill>
              </a:rPr>
              <a:t>7/26/2017</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Being Less Terrible at Powerpoint</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83F01F01-B26F-4FCD-A4FE-1525A0443C5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874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349C7-2C96-41E1-B930-974F4FA8D02F}" type="datetime1">
              <a:rPr lang="en-US" smtClean="0">
                <a:solidFill>
                  <a:prstClr val="white"/>
                </a:solidFill>
              </a:rPr>
              <a:t>7/26/2017</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Being Less Terrible at Powerpoint</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83F01F01-B26F-4FCD-A4FE-1525A0443C5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373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41295"/>
            <a:ext cx="12192000" cy="681670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5041" y="2743806"/>
            <a:ext cx="4326175" cy="739055"/>
          </a:xfrm>
          <a:prstGeom prst="rect">
            <a:avLst/>
          </a:prstGeom>
        </p:spPr>
      </p:pic>
      <p:pic>
        <p:nvPicPr>
          <p:cNvPr id="11" name="Picture 10"/>
          <p:cNvPicPr>
            <a:picLocks noChangeAspect="1"/>
          </p:cNvPicPr>
          <p:nvPr userDrawn="1"/>
        </p:nvPicPr>
        <p:blipFill rotWithShape="1">
          <a:blip r:embed="rId3"/>
          <a:srcRect t="38415"/>
          <a:stretch/>
        </p:blipFill>
        <p:spPr>
          <a:xfrm>
            <a:off x="3993223" y="3504762"/>
            <a:ext cx="4712974" cy="487280"/>
          </a:xfrm>
          <a:prstGeom prst="rect">
            <a:avLst/>
          </a:prstGeom>
        </p:spPr>
      </p:pic>
    </p:spTree>
    <p:extLst>
      <p:ext uri="{BB962C8B-B14F-4D97-AF65-F5344CB8AC3E}">
        <p14:creationId xmlns:p14="http://schemas.microsoft.com/office/powerpoint/2010/main" val="281439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829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57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38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960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708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563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7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2888" y="118535"/>
            <a:ext cx="9108697" cy="688622"/>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12889" y="993423"/>
            <a:ext cx="11960578" cy="5295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2888" y="6424077"/>
            <a:ext cx="2743200" cy="365125"/>
          </a:xfrm>
        </p:spPr>
        <p:txBody>
          <a:bodyPr/>
          <a:lstStyle>
            <a:lvl1pPr>
              <a:defRPr>
                <a:solidFill>
                  <a:schemeClr val="bg1"/>
                </a:solidFill>
              </a:defRPr>
            </a:lvl1pPr>
          </a:lstStyle>
          <a:p>
            <a:fld id="{CAD1AC8D-3547-4C75-A78E-1BDFB5AB0F40}" type="datetime1">
              <a:rPr lang="en-US" smtClean="0">
                <a:solidFill>
                  <a:prstClr val="white"/>
                </a:solidFill>
              </a:rPr>
              <a:t>7/26/2017</a:t>
            </a:fld>
            <a:endParaRPr lang="en-US" dirty="0">
              <a:solidFill>
                <a:prstClr val="white"/>
              </a:solidFill>
            </a:endParaRPr>
          </a:p>
        </p:txBody>
      </p:sp>
      <p:sp>
        <p:nvSpPr>
          <p:cNvPr id="5" name="Footer Placeholder 4"/>
          <p:cNvSpPr>
            <a:spLocks noGrp="1"/>
          </p:cNvSpPr>
          <p:nvPr>
            <p:ph type="ftr" sz="quarter" idx="11"/>
          </p:nvPr>
        </p:nvSpPr>
        <p:spPr>
          <a:xfrm>
            <a:off x="2931622" y="6424078"/>
            <a:ext cx="6328756" cy="365125"/>
          </a:xfrm>
        </p:spPr>
        <p:txBody>
          <a:bodyPr/>
          <a:lstStyle>
            <a:lvl1pPr>
              <a:defRPr>
                <a:solidFill>
                  <a:schemeClr val="bg1"/>
                </a:solidFill>
              </a:defRPr>
            </a:lvl1pPr>
          </a:lstStyle>
          <a:p>
            <a:r>
              <a:rPr lang="en-US">
                <a:solidFill>
                  <a:prstClr val="white"/>
                </a:solidFill>
              </a:rPr>
              <a:t>Being Less Terrible at Powerpoint</a:t>
            </a:r>
            <a:endParaRPr lang="en-US" dirty="0">
              <a:solidFill>
                <a:prstClr val="white"/>
              </a:solidFill>
            </a:endParaRPr>
          </a:p>
        </p:txBody>
      </p:sp>
      <p:sp>
        <p:nvSpPr>
          <p:cNvPr id="6" name="Slide Number Placeholder 5"/>
          <p:cNvSpPr>
            <a:spLocks noGrp="1"/>
          </p:cNvSpPr>
          <p:nvPr>
            <p:ph type="sldNum" sz="quarter" idx="12"/>
          </p:nvPr>
        </p:nvSpPr>
        <p:spPr>
          <a:xfrm>
            <a:off x="9330267" y="6424078"/>
            <a:ext cx="2743200" cy="365125"/>
          </a:xfrm>
        </p:spPr>
        <p:txBody>
          <a:bodyPr/>
          <a:lstStyle>
            <a:lvl1pPr>
              <a:defRPr>
                <a:solidFill>
                  <a:schemeClr val="bg1"/>
                </a:solidFill>
              </a:defRPr>
            </a:lvl1pPr>
          </a:lstStyle>
          <a:p>
            <a:fld id="{83F01F01-B26F-4FCD-A4FE-1525A0443C5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8087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8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927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761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7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srcRect l="135" t="19406" r="-135" b="27957"/>
          <a:stretch/>
        </p:blipFill>
        <p:spPr>
          <a:xfrm>
            <a:off x="-83509" y="875606"/>
            <a:ext cx="12351710" cy="3686869"/>
          </a:xfrm>
          <a:prstGeom prst="rect">
            <a:avLst/>
          </a:prstGeom>
        </p:spPr>
      </p:pic>
      <p:sp>
        <p:nvSpPr>
          <p:cNvPr id="13" name="Rectangle 12"/>
          <p:cNvSpPr/>
          <p:nvPr userDrawn="1"/>
        </p:nvSpPr>
        <p:spPr>
          <a:xfrm>
            <a:off x="0" y="4562475"/>
            <a:ext cx="12192000" cy="229552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31850" y="2443942"/>
            <a:ext cx="10515600" cy="2118533"/>
          </a:xfrm>
          <a:solidFill>
            <a:schemeClr val="tx1">
              <a:alpha val="40000"/>
            </a:schemeClr>
          </a:solidFill>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B378ABF-06A8-4936-B702-476AC65AD814}" type="datetime1">
              <a:rPr lang="en-US" smtClean="0">
                <a:solidFill>
                  <a:prstClr val="white"/>
                </a:solidFill>
              </a:rPr>
              <a:t>7/26/2017</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Being Less Terrible at Powerpoint</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83F01F01-B26F-4FCD-A4FE-1525A0443C5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70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84B59C-D7CB-4788-A1D5-9B4EBA75C0CE}" type="datetime1">
              <a:rPr lang="en-US" smtClean="0">
                <a:solidFill>
                  <a:prstClr val="white"/>
                </a:solidFill>
              </a:rPr>
              <a:t>7/26/2017</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Being Less Terrible at Powerpoint</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83F01F01-B26F-4FCD-A4FE-1525A0443C5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840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21" y="60326"/>
            <a:ext cx="9952390" cy="763764"/>
          </a:xfrm>
        </p:spPr>
        <p:txBody>
          <a:bodyPr/>
          <a:lstStyle/>
          <a:p>
            <a:r>
              <a:rPr lang="en-US"/>
              <a:t>Click to edit Master title style</a:t>
            </a:r>
          </a:p>
        </p:txBody>
      </p:sp>
      <p:sp>
        <p:nvSpPr>
          <p:cNvPr id="3" name="Text Placeholder 2"/>
          <p:cNvSpPr>
            <a:spLocks noGrp="1"/>
          </p:cNvSpPr>
          <p:nvPr>
            <p:ph type="body" idx="1"/>
          </p:nvPr>
        </p:nvSpPr>
        <p:spPr>
          <a:xfrm>
            <a:off x="94721" y="969963"/>
            <a:ext cx="5902854" cy="486304"/>
          </a:xfrm>
          <a:solidFill>
            <a:schemeClr val="bg1">
              <a:lumMod val="75000"/>
            </a:schemeClr>
          </a:solidFill>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4722" y="1589793"/>
            <a:ext cx="5902854" cy="45998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969963"/>
            <a:ext cx="5925432" cy="486304"/>
          </a:xfrm>
          <a:solidFill>
            <a:schemeClr val="bg1">
              <a:lumMod val="75000"/>
            </a:schemeClr>
          </a:solidFill>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1589793"/>
            <a:ext cx="5925432" cy="4599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2F0E7B-DB61-4F1F-A15F-40CCDCA4B34D}" type="datetime1">
              <a:rPr lang="en-US" smtClean="0">
                <a:solidFill>
                  <a:prstClr val="white"/>
                </a:solidFill>
              </a:rPr>
              <a:t>7/26/2017</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a:solidFill>
                  <a:prstClr val="white"/>
                </a:solidFill>
              </a:rPr>
              <a:t>Being Less Terrible at Powerpoint</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83F01F01-B26F-4FCD-A4FE-1525A0443C5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082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4B0EF9-D292-423D-879C-E96D13C54C68}" type="datetime1">
              <a:rPr lang="en-US" smtClean="0">
                <a:solidFill>
                  <a:prstClr val="white"/>
                </a:solidFill>
              </a:rPr>
              <a:t>7/26/2017</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Being Less Terrible at Powerpoint</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83F01F01-B26F-4FCD-A4FE-1525A0443C5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8176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88EF0-1404-4143-BAA5-6418759219FE}" type="datetime1">
              <a:rPr lang="en-US" smtClean="0">
                <a:solidFill>
                  <a:prstClr val="white"/>
                </a:solidFill>
              </a:rPr>
              <a:t>7/26/2017</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a:solidFill>
                  <a:prstClr val="white"/>
                </a:solidFill>
              </a:rPr>
              <a:t>Being Less Terrible at Powerpoint</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83F01F01-B26F-4FCD-A4FE-1525A0443C5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613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4993D0-2512-486E-B2C6-1692FDE6A753}" type="datetime1">
              <a:rPr lang="en-US" smtClean="0">
                <a:solidFill>
                  <a:prstClr val="white"/>
                </a:solidFill>
              </a:rPr>
              <a:t>7/26/2017</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Being Less Terrible at Powerpoint</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83F01F01-B26F-4FCD-A4FE-1525A0443C5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140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0D2B20-EE19-48C9-B33E-EEB3F5B8FA8E}" type="datetime1">
              <a:rPr lang="en-US" smtClean="0">
                <a:solidFill>
                  <a:prstClr val="white"/>
                </a:solidFill>
              </a:rPr>
              <a:t>7/26/2017</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Being Less Terrible at Powerpoint</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83F01F01-B26F-4FCD-A4FE-1525A0443C5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915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2822" y="6356350"/>
            <a:ext cx="12192000" cy="5016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0" y="-1"/>
            <a:ext cx="12192000" cy="8748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65210" y="188422"/>
            <a:ext cx="2640523" cy="451089"/>
          </a:xfrm>
          <a:prstGeom prst="rect">
            <a:avLst/>
          </a:prstGeom>
        </p:spPr>
      </p:pic>
      <p:sp>
        <p:nvSpPr>
          <p:cNvPr id="2" name="Title Placeholder 1"/>
          <p:cNvSpPr>
            <a:spLocks noGrp="1"/>
          </p:cNvSpPr>
          <p:nvPr>
            <p:ph type="title"/>
          </p:nvPr>
        </p:nvSpPr>
        <p:spPr>
          <a:xfrm>
            <a:off x="112889" y="118535"/>
            <a:ext cx="9066054" cy="688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888" y="995893"/>
            <a:ext cx="11977511" cy="52239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2888" y="6429724"/>
            <a:ext cx="2743200" cy="365125"/>
          </a:xfrm>
          <a:prstGeom prst="rect">
            <a:avLst/>
          </a:prstGeom>
        </p:spPr>
        <p:txBody>
          <a:bodyPr vert="horz" lIns="91440" tIns="45720" rIns="91440" bIns="45720" rtlCol="0" anchor="ctr"/>
          <a:lstStyle>
            <a:lvl1pPr algn="l">
              <a:defRPr sz="1200">
                <a:solidFill>
                  <a:schemeClr val="bg1"/>
                </a:solidFill>
              </a:defRPr>
            </a:lvl1pPr>
          </a:lstStyle>
          <a:p>
            <a:fld id="{A66DD9AA-6FE4-493F-B93E-31DE63D1B660}" type="datetime1">
              <a:rPr lang="en-US" smtClean="0">
                <a:solidFill>
                  <a:prstClr val="white"/>
                </a:solidFill>
              </a:rPr>
              <a:t>7/26/2017</a:t>
            </a:fld>
            <a:endParaRPr lang="en-US" dirty="0">
              <a:solidFill>
                <a:prstClr val="white"/>
              </a:solidFill>
            </a:endParaRPr>
          </a:p>
        </p:txBody>
      </p:sp>
      <p:sp>
        <p:nvSpPr>
          <p:cNvPr id="5" name="Footer Placeholder 4"/>
          <p:cNvSpPr>
            <a:spLocks noGrp="1"/>
          </p:cNvSpPr>
          <p:nvPr>
            <p:ph type="ftr" sz="quarter" idx="3"/>
          </p:nvPr>
        </p:nvSpPr>
        <p:spPr>
          <a:xfrm>
            <a:off x="2971798" y="6429724"/>
            <a:ext cx="6276622"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Being Less Terrible at Powerpoint</a:t>
            </a:r>
            <a:endParaRPr lang="en-US" dirty="0">
              <a:solidFill>
                <a:prstClr val="white"/>
              </a:solidFill>
            </a:endParaRPr>
          </a:p>
        </p:txBody>
      </p:sp>
      <p:sp>
        <p:nvSpPr>
          <p:cNvPr id="6" name="Slide Number Placeholder 5"/>
          <p:cNvSpPr>
            <a:spLocks noGrp="1"/>
          </p:cNvSpPr>
          <p:nvPr>
            <p:ph type="sldNum" sz="quarter" idx="4"/>
          </p:nvPr>
        </p:nvSpPr>
        <p:spPr>
          <a:xfrm>
            <a:off x="9347199" y="6429724"/>
            <a:ext cx="2743200" cy="365125"/>
          </a:xfrm>
          <a:prstGeom prst="rect">
            <a:avLst/>
          </a:prstGeom>
        </p:spPr>
        <p:txBody>
          <a:bodyPr vert="horz" lIns="91440" tIns="45720" rIns="91440" bIns="45720" rtlCol="0" anchor="ctr"/>
          <a:lstStyle>
            <a:lvl1pPr algn="r">
              <a:defRPr sz="1200">
                <a:solidFill>
                  <a:schemeClr val="bg1"/>
                </a:solidFill>
              </a:defRPr>
            </a:lvl1pPr>
          </a:lstStyle>
          <a:p>
            <a:fld id="{83F01F01-B26F-4FCD-A4FE-1525A0443C50}" type="slidenum">
              <a:rPr lang="en-US" smtClean="0">
                <a:solidFill>
                  <a:prstClr val="white"/>
                </a:solidFill>
              </a:rPr>
              <a:pPr/>
              <a:t>‹#›</a:t>
            </a:fld>
            <a:endParaRPr lang="en-US" dirty="0">
              <a:solidFill>
                <a:prstClr val="white"/>
              </a:solidFill>
            </a:endParaRPr>
          </a:p>
        </p:txBody>
      </p:sp>
      <p:cxnSp>
        <p:nvCxnSpPr>
          <p:cNvPr id="8" name="Straight Connector 7"/>
          <p:cNvCxnSpPr/>
          <p:nvPr userDrawn="1"/>
        </p:nvCxnSpPr>
        <p:spPr>
          <a:xfrm>
            <a:off x="10154354" y="729013"/>
            <a:ext cx="2037646" cy="0"/>
          </a:xfrm>
          <a:prstGeom prst="line">
            <a:avLst/>
          </a:prstGeom>
          <a:ln w="63500">
            <a:solidFill>
              <a:srgbClr val="E45F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320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03A6-44A9-994F-A551-DA83DC7129A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E7B09-CAA3-974D-9ABB-245180287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2144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image" Target="../media/image9.emf"/><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Presentation Skills </a:t>
            </a:r>
          </a:p>
        </p:txBody>
      </p:sp>
      <p:sp>
        <p:nvSpPr>
          <p:cNvPr id="3" name="Subtitle 2"/>
          <p:cNvSpPr>
            <a:spLocks noGrp="1"/>
          </p:cNvSpPr>
          <p:nvPr>
            <p:ph type="subTitle" idx="1"/>
          </p:nvPr>
        </p:nvSpPr>
        <p:spPr>
          <a:xfrm>
            <a:off x="5325036" y="5175460"/>
            <a:ext cx="6866964" cy="1682540"/>
          </a:xfrm>
        </p:spPr>
        <p:txBody>
          <a:bodyPr>
            <a:normAutofit/>
          </a:bodyPr>
          <a:lstStyle/>
          <a:p>
            <a:r>
              <a:rPr lang="en-US" dirty="0"/>
              <a:t>Christine </a:t>
            </a:r>
            <a:r>
              <a:rPr lang="en-US" dirty="0" err="1"/>
              <a:t>Callsen</a:t>
            </a:r>
            <a:endParaRPr lang="en-US" dirty="0"/>
          </a:p>
          <a:p>
            <a:r>
              <a:rPr lang="en-US" dirty="0"/>
              <a:t>Director of Engagement and Learning</a:t>
            </a:r>
          </a:p>
          <a:p>
            <a:r>
              <a:rPr lang="en-US" dirty="0"/>
              <a:t>Hume Center at VT and S2ERC</a:t>
            </a:r>
          </a:p>
        </p:txBody>
      </p:sp>
    </p:spTree>
    <p:extLst>
      <p:ext uri="{BB962C8B-B14F-4D97-AF65-F5344CB8AC3E}">
        <p14:creationId xmlns:p14="http://schemas.microsoft.com/office/powerpoint/2010/main" val="1888360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Tips for Public Speaking </a:t>
            </a:r>
          </a:p>
        </p:txBody>
      </p:sp>
      <p:sp>
        <p:nvSpPr>
          <p:cNvPr id="7" name="Date Placeholder 6"/>
          <p:cNvSpPr>
            <a:spLocks noGrp="1"/>
          </p:cNvSpPr>
          <p:nvPr>
            <p:ph type="dt" sz="half" idx="10"/>
          </p:nvPr>
        </p:nvSpPr>
        <p:spPr/>
        <p:txBody>
          <a:bodyPr/>
          <a:lstStyle/>
          <a:p>
            <a:fld id="{FB2F0E7B-DB61-4F1F-A15F-40CCDCA4B34D}" type="datetime1">
              <a:rPr lang="en-US" smtClean="0">
                <a:solidFill>
                  <a:prstClr val="white"/>
                </a:solidFill>
              </a:rPr>
              <a:t>7/26/2017</a:t>
            </a:fld>
            <a:endParaRPr lang="en-US" dirty="0">
              <a:solidFill>
                <a:prstClr val="white"/>
              </a:solidFill>
            </a:endParaRPr>
          </a:p>
        </p:txBody>
      </p:sp>
      <p:sp>
        <p:nvSpPr>
          <p:cNvPr id="9" name="Slide Number Placeholder 8"/>
          <p:cNvSpPr>
            <a:spLocks noGrp="1"/>
          </p:cNvSpPr>
          <p:nvPr>
            <p:ph type="sldNum" sz="quarter" idx="12"/>
          </p:nvPr>
        </p:nvSpPr>
        <p:spPr/>
        <p:txBody>
          <a:bodyPr/>
          <a:lstStyle/>
          <a:p>
            <a:fld id="{83F01F01-B26F-4FCD-A4FE-1525A0443C50}"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71164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Public Speaking Takes Practice </a:t>
            </a:r>
          </a:p>
        </p:txBody>
      </p:sp>
      <p:sp>
        <p:nvSpPr>
          <p:cNvPr id="9" name="Text Placeholder 8"/>
          <p:cNvSpPr>
            <a:spLocks noGrp="1"/>
          </p:cNvSpPr>
          <p:nvPr>
            <p:ph type="body" idx="1"/>
          </p:nvPr>
        </p:nvSpPr>
        <p:spPr/>
        <p:txBody>
          <a:bodyPr/>
          <a:lstStyle/>
          <a:p>
            <a:r>
              <a:rPr lang="en-US" dirty="0"/>
              <a:t>Tips</a:t>
            </a:r>
          </a:p>
        </p:txBody>
      </p:sp>
      <p:sp>
        <p:nvSpPr>
          <p:cNvPr id="8" name="Content Placeholder 7"/>
          <p:cNvSpPr>
            <a:spLocks noGrp="1"/>
          </p:cNvSpPr>
          <p:nvPr>
            <p:ph sz="half" idx="2"/>
          </p:nvPr>
        </p:nvSpPr>
        <p:spPr/>
        <p:txBody>
          <a:bodyPr/>
          <a:lstStyle/>
          <a:p>
            <a:r>
              <a:rPr lang="en-US" dirty="0"/>
              <a:t>Rehearse, rehearse, rehearse  </a:t>
            </a:r>
          </a:p>
          <a:p>
            <a:pPr lvl="1"/>
            <a:r>
              <a:rPr lang="en-US" dirty="0"/>
              <a:t>Time</a:t>
            </a:r>
          </a:p>
          <a:p>
            <a:pPr lvl="1"/>
            <a:r>
              <a:rPr lang="en-US" dirty="0"/>
              <a:t>Body language</a:t>
            </a:r>
          </a:p>
          <a:p>
            <a:pPr lvl="1"/>
            <a:r>
              <a:rPr lang="en-US" dirty="0"/>
              <a:t>Volume /Diction </a:t>
            </a:r>
          </a:p>
          <a:p>
            <a:r>
              <a:rPr lang="en-US" dirty="0"/>
              <a:t>Know your audience </a:t>
            </a:r>
          </a:p>
          <a:p>
            <a:r>
              <a:rPr lang="en-US" dirty="0"/>
              <a:t>Be sparing with self-deprecating remarks and jokes </a:t>
            </a:r>
          </a:p>
          <a:p>
            <a:r>
              <a:rPr lang="en-US" dirty="0"/>
              <a:t>Know Your Microphone</a:t>
            </a:r>
          </a:p>
          <a:p>
            <a:r>
              <a:rPr lang="en-US" dirty="0"/>
              <a:t>Thank your audience</a:t>
            </a:r>
          </a:p>
        </p:txBody>
      </p:sp>
      <p:sp>
        <p:nvSpPr>
          <p:cNvPr id="10" name="Text Placeholder 9"/>
          <p:cNvSpPr>
            <a:spLocks noGrp="1"/>
          </p:cNvSpPr>
          <p:nvPr>
            <p:ph type="body" sz="quarter" idx="3"/>
          </p:nvPr>
        </p:nvSpPr>
        <p:spPr/>
        <p:txBody>
          <a:bodyPr/>
          <a:lstStyle/>
          <a:p>
            <a:r>
              <a:rPr lang="en-US" dirty="0"/>
              <a:t>Tricks </a:t>
            </a:r>
          </a:p>
        </p:txBody>
      </p:sp>
      <p:sp>
        <p:nvSpPr>
          <p:cNvPr id="11" name="Content Placeholder 10"/>
          <p:cNvSpPr>
            <a:spLocks noGrp="1"/>
          </p:cNvSpPr>
          <p:nvPr>
            <p:ph sz="quarter" idx="4"/>
          </p:nvPr>
        </p:nvSpPr>
        <p:spPr/>
        <p:txBody>
          <a:bodyPr>
            <a:normAutofit/>
          </a:bodyPr>
          <a:lstStyle/>
          <a:p>
            <a:r>
              <a:rPr lang="en-US" dirty="0"/>
              <a:t>Be VERY nice to your tech people</a:t>
            </a:r>
          </a:p>
          <a:p>
            <a:r>
              <a:rPr lang="en-US" dirty="0"/>
              <a:t>Dress comfortably but professionally </a:t>
            </a:r>
          </a:p>
          <a:p>
            <a:r>
              <a:rPr lang="en-US" dirty="0"/>
              <a:t>Drink lots of water, don’t over-caffeinate </a:t>
            </a:r>
          </a:p>
          <a:p>
            <a:r>
              <a:rPr lang="en-US" dirty="0"/>
              <a:t>Eat </a:t>
            </a:r>
          </a:p>
          <a:p>
            <a:r>
              <a:rPr lang="en-US" dirty="0"/>
              <a:t>Breathe. Smile. Repeat. </a:t>
            </a:r>
          </a:p>
          <a:p>
            <a:r>
              <a:rPr lang="en-US" dirty="0"/>
              <a:t>“I don’t know but I’ll find out” </a:t>
            </a:r>
            <a:endParaRPr lang="en-US" b="1" dirty="0"/>
          </a:p>
          <a:p>
            <a:r>
              <a:rPr lang="en-US" b="1" dirty="0"/>
              <a:t>People won’t know you messed up unless you tell them you did</a:t>
            </a:r>
          </a:p>
          <a:p>
            <a:endParaRPr lang="en-US" dirty="0"/>
          </a:p>
          <a:p>
            <a:endParaRPr lang="en-US" dirty="0"/>
          </a:p>
        </p:txBody>
      </p:sp>
      <p:sp>
        <p:nvSpPr>
          <p:cNvPr id="4" name="Date Placeholder 3"/>
          <p:cNvSpPr>
            <a:spLocks noGrp="1"/>
          </p:cNvSpPr>
          <p:nvPr>
            <p:ph type="dt" sz="half" idx="10"/>
          </p:nvPr>
        </p:nvSpPr>
        <p:spPr/>
        <p:txBody>
          <a:bodyPr/>
          <a:lstStyle/>
          <a:p>
            <a:fld id="{8B378ABF-06A8-4936-B702-476AC65AD814}" type="datetime1">
              <a:rPr lang="en-US" smtClean="0">
                <a:solidFill>
                  <a:prstClr val="white"/>
                </a:solidFill>
              </a:rPr>
              <a:t>7/26/2017</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83F01F01-B26F-4FCD-A4FE-1525A0443C50}"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185872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about social media</a:t>
            </a:r>
            <a:r>
              <a:rPr lang="is-IS" dirty="0"/>
              <a:t>….</a:t>
            </a:r>
            <a:endParaRPr lang="en-US" dirty="0"/>
          </a:p>
        </p:txBody>
      </p:sp>
      <p:sp>
        <p:nvSpPr>
          <p:cNvPr id="4" name="Date Placeholder 3"/>
          <p:cNvSpPr>
            <a:spLocks noGrp="1"/>
          </p:cNvSpPr>
          <p:nvPr>
            <p:ph type="dt" sz="half" idx="10"/>
          </p:nvPr>
        </p:nvSpPr>
        <p:spPr/>
        <p:txBody>
          <a:bodyPr/>
          <a:lstStyle/>
          <a:p>
            <a:fld id="{9D6B0657-F21E-442F-8754-AF3CE438844E}" type="datetime1">
              <a:rPr lang="en-US" smtClean="0">
                <a:solidFill>
                  <a:prstClr val="white"/>
                </a:solidFill>
              </a:rPr>
              <a:t>7/26/2017</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83F01F01-B26F-4FCD-A4FE-1525A0443C50}" type="slidenum">
              <a:rPr lang="en-US" smtClean="0">
                <a:solidFill>
                  <a:prstClr val="white"/>
                </a:solidFill>
              </a:rPr>
              <a:pPr/>
              <a:t>12</a:t>
            </a:fld>
            <a:endParaRPr lang="en-US" dirty="0">
              <a:solidFill>
                <a:prstClr val="white"/>
              </a:solidFill>
            </a:endParaRPr>
          </a:p>
        </p:txBody>
      </p:sp>
      <p:pic>
        <p:nvPicPr>
          <p:cNvPr id="5" name="Picture 4"/>
          <p:cNvPicPr>
            <a:picLocks noChangeAspect="1"/>
          </p:cNvPicPr>
          <p:nvPr/>
        </p:nvPicPr>
        <p:blipFill>
          <a:blip r:embed="rId3"/>
          <a:stretch>
            <a:fillRect/>
          </a:stretch>
        </p:blipFill>
        <p:spPr>
          <a:xfrm>
            <a:off x="2415588" y="1392752"/>
            <a:ext cx="7248364" cy="4255013"/>
          </a:xfrm>
          <a:prstGeom prst="rect">
            <a:avLst/>
          </a:prstGeom>
        </p:spPr>
      </p:pic>
    </p:spTree>
    <p:extLst>
      <p:ext uri="{BB962C8B-B14F-4D97-AF65-F5344CB8AC3E}">
        <p14:creationId xmlns:p14="http://schemas.microsoft.com/office/powerpoint/2010/main" val="113935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57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Avoid </a:t>
            </a:r>
          </a:p>
        </p:txBody>
      </p:sp>
      <p:sp>
        <p:nvSpPr>
          <p:cNvPr id="4" name="Date Placeholder 3"/>
          <p:cNvSpPr>
            <a:spLocks noGrp="1"/>
          </p:cNvSpPr>
          <p:nvPr>
            <p:ph type="dt" sz="half" idx="10"/>
          </p:nvPr>
        </p:nvSpPr>
        <p:spPr/>
        <p:txBody>
          <a:bodyPr/>
          <a:lstStyle/>
          <a:p>
            <a:fld id="{9D6B0657-F21E-442F-8754-AF3CE438844E}" type="datetime1">
              <a:rPr lang="en-US" smtClean="0">
                <a:solidFill>
                  <a:prstClr val="white"/>
                </a:solidFill>
              </a:rPr>
              <a:t>7/26/2017</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83F01F01-B26F-4FCD-A4FE-1525A0443C50}" type="slidenum">
              <a:rPr lang="en-US" smtClean="0">
                <a:solidFill>
                  <a:prstClr val="white"/>
                </a:solidFill>
              </a:rPr>
              <a:pPr/>
              <a:t>2</a:t>
            </a:fld>
            <a:endParaRPr lang="en-US" dirty="0">
              <a:solidFill>
                <a:prstClr val="white"/>
              </a:solidFill>
            </a:endParaRPr>
          </a:p>
        </p:txBody>
      </p:sp>
      <p:pic>
        <p:nvPicPr>
          <p:cNvPr id="1026" name="Picture 2" descr="http://img.memecdn.com/powerpoint-death_o_175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715" y="1331813"/>
            <a:ext cx="6844552" cy="456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4" name="Date Placeholder 3"/>
          <p:cNvSpPr>
            <a:spLocks noGrp="1"/>
          </p:cNvSpPr>
          <p:nvPr>
            <p:ph type="dt" sz="half" idx="10"/>
          </p:nvPr>
        </p:nvSpPr>
        <p:spPr/>
        <p:txBody>
          <a:bodyPr/>
          <a:lstStyle/>
          <a:p>
            <a:fld id="{CAD1AC8D-3547-4C75-A78E-1BDFB5AB0F40}" type="datetime1">
              <a:rPr lang="en-US" smtClean="0">
                <a:solidFill>
                  <a:prstClr val="white"/>
                </a:solidFill>
              </a:rPr>
              <a:t>7/26/2017</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83F01F01-B26F-4FCD-A4FE-1525A0443C50}" type="slidenum">
              <a:rPr lang="en-US" smtClean="0">
                <a:solidFill>
                  <a:prstClr val="white"/>
                </a:solidFill>
              </a:rPr>
              <a:pPr/>
              <a:t>3</a:t>
            </a:fld>
            <a:endParaRPr lang="en-US" dirty="0">
              <a:solidFill>
                <a:prstClr val="white"/>
              </a:solidFill>
            </a:endParaRPr>
          </a:p>
        </p:txBody>
      </p:sp>
      <p:pic>
        <p:nvPicPr>
          <p:cNvPr id="2050" name="Picture 2" descr="https://image.freepik.com/free-icon/audience-in-presentation-of-business_318-64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56" y="2166386"/>
            <a:ext cx="2236751" cy="2236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2239" y="4456883"/>
            <a:ext cx="2113784" cy="369332"/>
          </a:xfrm>
          <a:prstGeom prst="rect">
            <a:avLst/>
          </a:prstGeom>
          <a:noFill/>
        </p:spPr>
        <p:txBody>
          <a:bodyPr wrap="none" rtlCol="0">
            <a:spAutoFit/>
          </a:bodyPr>
          <a:lstStyle/>
          <a:p>
            <a:r>
              <a:rPr lang="en-US" i="1" dirty="0"/>
              <a:t>Know Your Audience</a:t>
            </a:r>
          </a:p>
        </p:txBody>
      </p:sp>
      <p:pic>
        <p:nvPicPr>
          <p:cNvPr id="2052" name="Picture 4" descr="http://mymasterpieceliving.com/content/uploads/2015/01/iconmonstr-target-3-icon-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971" y="2065561"/>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12274" y="4456883"/>
            <a:ext cx="2238883" cy="369332"/>
          </a:xfrm>
          <a:prstGeom prst="rect">
            <a:avLst/>
          </a:prstGeom>
          <a:noFill/>
        </p:spPr>
        <p:txBody>
          <a:bodyPr wrap="none" rtlCol="0">
            <a:spAutoFit/>
          </a:bodyPr>
          <a:lstStyle/>
          <a:p>
            <a:r>
              <a:rPr lang="en-US" i="1" dirty="0"/>
              <a:t>Define Purpose/Intent</a:t>
            </a:r>
          </a:p>
        </p:txBody>
      </p:sp>
      <p:pic>
        <p:nvPicPr>
          <p:cNvPr id="2054" name="Picture 6" descr="https://d30y9cdsu7xlg0.cloudfront.net/png/173150-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929" y="1866013"/>
            <a:ext cx="2901653" cy="29016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997027" y="4456883"/>
            <a:ext cx="1469121" cy="369332"/>
          </a:xfrm>
          <a:prstGeom prst="rect">
            <a:avLst/>
          </a:prstGeom>
          <a:noFill/>
        </p:spPr>
        <p:txBody>
          <a:bodyPr wrap="none" rtlCol="0">
            <a:spAutoFit/>
          </a:bodyPr>
          <a:lstStyle/>
          <a:p>
            <a:pPr algn="ctr"/>
            <a:r>
              <a:rPr lang="en-US" i="1" dirty="0"/>
              <a:t>Minimize Text</a:t>
            </a:r>
          </a:p>
        </p:txBody>
      </p:sp>
      <p:pic>
        <p:nvPicPr>
          <p:cNvPr id="2056" name="Picture 8" descr="https://image.freepik.com/free-icon/timer_318-610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5140" y="2086644"/>
            <a:ext cx="2224963" cy="22249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700468" y="4456883"/>
            <a:ext cx="2031968" cy="369332"/>
          </a:xfrm>
          <a:prstGeom prst="rect">
            <a:avLst/>
          </a:prstGeom>
          <a:noFill/>
        </p:spPr>
        <p:txBody>
          <a:bodyPr wrap="none" rtlCol="0">
            <a:spAutoFit/>
          </a:bodyPr>
          <a:lstStyle/>
          <a:p>
            <a:pPr algn="ctr"/>
            <a:r>
              <a:rPr lang="en-US" i="1" dirty="0"/>
              <a:t>Match Length/Time</a:t>
            </a:r>
          </a:p>
        </p:txBody>
      </p:sp>
    </p:spTree>
    <p:extLst>
      <p:ext uri="{BB962C8B-B14F-4D97-AF65-F5344CB8AC3E}">
        <p14:creationId xmlns:p14="http://schemas.microsoft.com/office/powerpoint/2010/main" val="418104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Examples </a:t>
            </a:r>
          </a:p>
        </p:txBody>
      </p:sp>
      <p:sp>
        <p:nvSpPr>
          <p:cNvPr id="4" name="Date Placeholder 3"/>
          <p:cNvSpPr>
            <a:spLocks noGrp="1"/>
          </p:cNvSpPr>
          <p:nvPr>
            <p:ph type="dt" sz="half" idx="10"/>
          </p:nvPr>
        </p:nvSpPr>
        <p:spPr/>
        <p:txBody>
          <a:bodyPr/>
          <a:lstStyle/>
          <a:p>
            <a:fld id="{CAD1AC8D-3547-4C75-A78E-1BDFB5AB0F40}" type="datetime1">
              <a:rPr lang="en-US" smtClean="0">
                <a:solidFill>
                  <a:prstClr val="white"/>
                </a:solidFill>
              </a:rPr>
              <a:t>7/26/2017</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83F01F01-B26F-4FCD-A4FE-1525A0443C50}"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224724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Assessment measures for stage II of design phase of DAs/SGA (to be completed May 2018)</a:t>
            </a:r>
            <a:br>
              <a:rPr lang="en-US" dirty="0"/>
            </a:br>
            <a:endParaRPr lang="en-US" dirty="0"/>
          </a:p>
        </p:txBody>
      </p:sp>
      <p:sp>
        <p:nvSpPr>
          <p:cNvPr id="3" name="Content Placeholder 2"/>
          <p:cNvSpPr>
            <a:spLocks noGrp="1"/>
          </p:cNvSpPr>
          <p:nvPr>
            <p:ph idx="1"/>
          </p:nvPr>
        </p:nvSpPr>
        <p:spPr>
          <a:xfrm>
            <a:off x="838200" y="1825625"/>
            <a:ext cx="10515600" cy="4730818"/>
          </a:xfrm>
        </p:spPr>
        <p:txBody>
          <a:bodyPr>
            <a:normAutofit fontScale="85000" lnSpcReduction="20000"/>
          </a:bodyPr>
          <a:lstStyle/>
          <a:p>
            <a:r>
              <a:rPr lang="en-US" dirty="0"/>
              <a:t>We will assess stage II of DA/SGA development in May 2018 (and make decisions on next steps) using the following measures: </a:t>
            </a:r>
          </a:p>
          <a:p>
            <a:pPr lvl="1"/>
            <a:r>
              <a:rPr lang="en-US" dirty="0"/>
              <a:t>Has the DA/SGA developed a truly transdisciplinary, inclusive, transformative approach to complex 21</a:t>
            </a:r>
            <a:r>
              <a:rPr lang="en-US" baseline="30000" dirty="0"/>
              <a:t>st</a:t>
            </a:r>
            <a:r>
              <a:rPr lang="en-US" dirty="0"/>
              <a:t> century problems that spans the relevant areas of knowledge and has the potential to significantly impact the human condition?</a:t>
            </a:r>
          </a:p>
          <a:p>
            <a:pPr lvl="1"/>
            <a:r>
              <a:rPr lang="en-US" dirty="0"/>
              <a:t>Is this transformative vision expressed into transdisciplinary undergraduate and graduate curricula that are well integrated with research and engagement and have the potential to impact a significant number of undergraduate and graduate students. Are these curricula well integrated with our disciplinary degrees? Do these curricula and proposed outcomes have solid external validation? </a:t>
            </a:r>
          </a:p>
          <a:p>
            <a:pPr lvl="1"/>
            <a:r>
              <a:rPr lang="en-US" dirty="0"/>
              <a:t>Is this vision expressed into transdisciplinary research initiatives that are well integrated with curricula and engagement and have the potential to produce world leading, transformative knowledge and secure significant external support? Do the research plans have solid external validation?</a:t>
            </a:r>
          </a:p>
          <a:p>
            <a:pPr lvl="1"/>
            <a:r>
              <a:rPr lang="en-US" dirty="0"/>
              <a:t>Does the DA/SGA have the necessary faculty, college and institute committed participation to achieve its goals?</a:t>
            </a:r>
          </a:p>
          <a:p>
            <a:pPr lvl="1"/>
            <a:r>
              <a:rPr lang="en-US" dirty="0"/>
              <a:t>Do the DAs/SGA plans have interest and support from external stakeholders and partners and have these external stakeholders been integrated in the planning?</a:t>
            </a:r>
          </a:p>
          <a:p>
            <a:pPr lvl="1"/>
            <a:r>
              <a:rPr lang="en-US" dirty="0"/>
              <a:t>Is there clear potential for societal impact and for becoming a global destination for talent?</a:t>
            </a:r>
          </a:p>
          <a:p>
            <a:endParaRPr lang="en-US" dirty="0"/>
          </a:p>
        </p:txBody>
      </p:sp>
    </p:spTree>
    <p:extLst>
      <p:ext uri="{BB962C8B-B14F-4D97-AF65-F5344CB8AC3E}">
        <p14:creationId xmlns:p14="http://schemas.microsoft.com/office/powerpoint/2010/main" val="348818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Hume Center Program Summary</a:t>
            </a:r>
          </a:p>
        </p:txBody>
      </p:sp>
      <p:graphicFrame>
        <p:nvGraphicFramePr>
          <p:cNvPr id="7" name="Content Placeholder 6"/>
          <p:cNvGraphicFramePr>
            <a:graphicFrameLocks noGrp="1"/>
          </p:cNvGraphicFramePr>
          <p:nvPr>
            <p:ph idx="1"/>
            <p:extLst/>
          </p:nvPr>
        </p:nvGraphicFramePr>
        <p:xfrm>
          <a:off x="112713" y="993775"/>
          <a:ext cx="11960224" cy="370840"/>
        </p:xfrm>
        <a:graphic>
          <a:graphicData uri="http://schemas.openxmlformats.org/drawingml/2006/table">
            <a:tbl>
              <a:tblPr firstRow="1" bandRow="1">
                <a:tableStyleId>{2D5ABB26-0587-4C30-8999-92F81FD0307C}</a:tableStyleId>
              </a:tblPr>
              <a:tblGrid>
                <a:gridCol w="2990056">
                  <a:extLst>
                    <a:ext uri="{9D8B030D-6E8A-4147-A177-3AD203B41FA5}">
                      <a16:colId xmlns:a16="http://schemas.microsoft.com/office/drawing/2014/main" val="20000"/>
                    </a:ext>
                  </a:extLst>
                </a:gridCol>
                <a:gridCol w="2990056">
                  <a:extLst>
                    <a:ext uri="{9D8B030D-6E8A-4147-A177-3AD203B41FA5}">
                      <a16:colId xmlns:a16="http://schemas.microsoft.com/office/drawing/2014/main" val="20001"/>
                    </a:ext>
                  </a:extLst>
                </a:gridCol>
                <a:gridCol w="2990056">
                  <a:extLst>
                    <a:ext uri="{9D8B030D-6E8A-4147-A177-3AD203B41FA5}">
                      <a16:colId xmlns:a16="http://schemas.microsoft.com/office/drawing/2014/main" val="20002"/>
                    </a:ext>
                  </a:extLst>
                </a:gridCol>
                <a:gridCol w="2990056">
                  <a:extLst>
                    <a:ext uri="{9D8B030D-6E8A-4147-A177-3AD203B41FA5}">
                      <a16:colId xmlns:a16="http://schemas.microsoft.com/office/drawing/2014/main" val="20003"/>
                    </a:ext>
                  </a:extLst>
                </a:gridCol>
              </a:tblGrid>
              <a:tr h="370840">
                <a:tc>
                  <a:txBody>
                    <a:bodyPr/>
                    <a:lstStyle/>
                    <a:p>
                      <a:pPr algn="l"/>
                      <a:r>
                        <a:rPr lang="en-US" b="1" dirty="0">
                          <a:solidFill>
                            <a:srgbClr val="E45F1C"/>
                          </a:solidFill>
                        </a:rPr>
                        <a:t>Outreach &amp; Education</a:t>
                      </a:r>
                    </a:p>
                  </a:txBody>
                  <a:tcPr>
                    <a:solidFill>
                      <a:schemeClr val="bg1"/>
                    </a:solidFill>
                  </a:tcPr>
                </a:tc>
                <a:tc>
                  <a:txBody>
                    <a:bodyPr/>
                    <a:lstStyle/>
                    <a:p>
                      <a:pPr algn="l"/>
                      <a:r>
                        <a:rPr lang="en-US" b="1" dirty="0">
                          <a:solidFill>
                            <a:srgbClr val="E45F1C"/>
                          </a:solidFill>
                        </a:rPr>
                        <a:t>Electronic Systems Lab</a:t>
                      </a:r>
                    </a:p>
                  </a:txBody>
                  <a:tcPr>
                    <a:solidFill>
                      <a:schemeClr val="bg1"/>
                    </a:solidFill>
                  </a:tcPr>
                </a:tc>
                <a:tc>
                  <a:txBody>
                    <a:bodyPr/>
                    <a:lstStyle/>
                    <a:p>
                      <a:pPr algn="l"/>
                      <a:r>
                        <a:rPr lang="en-US" b="1" dirty="0">
                          <a:solidFill>
                            <a:srgbClr val="E45F1C"/>
                          </a:solidFill>
                        </a:rPr>
                        <a:t>Aerospace Systems Lab</a:t>
                      </a:r>
                    </a:p>
                  </a:txBody>
                  <a:tcPr>
                    <a:solidFill>
                      <a:schemeClr val="bg1"/>
                    </a:solidFill>
                  </a:tcPr>
                </a:tc>
                <a:tc>
                  <a:txBody>
                    <a:bodyPr/>
                    <a:lstStyle/>
                    <a:p>
                      <a:pPr algn="l"/>
                      <a:r>
                        <a:rPr lang="en-US" b="1" dirty="0">
                          <a:solidFill>
                            <a:srgbClr val="E45F1C"/>
                          </a:solidFill>
                        </a:rPr>
                        <a:t>Information Systems Lab</a:t>
                      </a:r>
                    </a:p>
                  </a:txBody>
                  <a:tcPr>
                    <a:solidFill>
                      <a:schemeClr val="bg1"/>
                    </a:solidFill>
                  </a:tcPr>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half" idx="10"/>
          </p:nvPr>
        </p:nvSpPr>
        <p:spPr/>
        <p:txBody>
          <a:bodyPr/>
          <a:lstStyle/>
          <a:p>
            <a:fld id="{6AF22D84-1E36-4017-B547-018AFED2A96E}" type="datetime1">
              <a:rPr lang="en-US" smtClean="0"/>
              <a:t>7/26/2017</a:t>
            </a:fld>
            <a:endParaRPr lang="en-US" dirty="0"/>
          </a:p>
        </p:txBody>
      </p:sp>
      <p:sp>
        <p:nvSpPr>
          <p:cNvPr id="6" name="Slide Number Placeholder 5"/>
          <p:cNvSpPr>
            <a:spLocks noGrp="1"/>
          </p:cNvSpPr>
          <p:nvPr>
            <p:ph type="sldNum" sz="quarter" idx="12"/>
          </p:nvPr>
        </p:nvSpPr>
        <p:spPr/>
        <p:txBody>
          <a:bodyPr/>
          <a:lstStyle/>
          <a:p>
            <a:fld id="{83F01F01-B26F-4FCD-A4FE-1525A0443C50}" type="slidenum">
              <a:rPr lang="en-US" smtClean="0"/>
              <a:pPr/>
              <a:t>6</a:t>
            </a:fld>
            <a:endParaRPr lang="en-US" dirty="0"/>
          </a:p>
        </p:txBody>
      </p:sp>
      <p:pic>
        <p:nvPicPr>
          <p:cNvPr id="8" name="Picture 7"/>
          <p:cNvPicPr>
            <a:picLocks noChangeAspect="1"/>
          </p:cNvPicPr>
          <p:nvPr/>
        </p:nvPicPr>
        <p:blipFill>
          <a:blip r:embed="rId3">
            <a:duotone>
              <a:prstClr val="black"/>
              <a:schemeClr val="tx2">
                <a:tint val="45000"/>
                <a:satMod val="400000"/>
              </a:schemeClr>
            </a:duotone>
          </a:blip>
          <a:stretch>
            <a:fillRect/>
          </a:stretch>
        </p:blipFill>
        <p:spPr>
          <a:xfrm>
            <a:off x="3380865" y="2935014"/>
            <a:ext cx="674845" cy="772800"/>
          </a:xfrm>
          <a:prstGeom prst="rect">
            <a:avLst/>
          </a:prstGeom>
        </p:spPr>
      </p:pic>
      <p:pic>
        <p:nvPicPr>
          <p:cNvPr id="9" name="Picture 8"/>
          <p:cNvPicPr>
            <a:picLocks noChangeAspect="1"/>
          </p:cNvPicPr>
          <p:nvPr/>
        </p:nvPicPr>
        <p:blipFill>
          <a:blip r:embed="rId4">
            <a:duotone>
              <a:prstClr val="black"/>
              <a:schemeClr val="tx2">
                <a:tint val="45000"/>
                <a:satMod val="400000"/>
              </a:schemeClr>
            </a:duotone>
          </a:blip>
          <a:stretch>
            <a:fillRect/>
          </a:stretch>
        </p:blipFill>
        <p:spPr>
          <a:xfrm>
            <a:off x="3492049" y="1639968"/>
            <a:ext cx="489549" cy="843801"/>
          </a:xfrm>
          <a:prstGeom prst="rect">
            <a:avLst/>
          </a:prstGeom>
        </p:spPr>
      </p:pic>
      <p:pic>
        <p:nvPicPr>
          <p:cNvPr id="10" name="Picture 9"/>
          <p:cNvPicPr>
            <a:picLocks noChangeAspect="1"/>
          </p:cNvPicPr>
          <p:nvPr/>
        </p:nvPicPr>
        <p:blipFill>
          <a:blip r:embed="rId5">
            <a:duotone>
              <a:prstClr val="black"/>
              <a:schemeClr val="tx2">
                <a:tint val="45000"/>
                <a:satMod val="400000"/>
              </a:schemeClr>
            </a:duotone>
          </a:blip>
          <a:stretch>
            <a:fillRect/>
          </a:stretch>
        </p:blipFill>
        <p:spPr>
          <a:xfrm>
            <a:off x="3330065" y="4233255"/>
            <a:ext cx="785778" cy="441600"/>
          </a:xfrm>
          <a:prstGeom prst="rect">
            <a:avLst/>
          </a:prstGeom>
        </p:spPr>
      </p:pic>
      <p:sp>
        <p:nvSpPr>
          <p:cNvPr id="11" name="TextBox 10"/>
          <p:cNvSpPr txBox="1"/>
          <p:nvPr/>
        </p:nvSpPr>
        <p:spPr>
          <a:xfrm>
            <a:off x="4166643" y="1772759"/>
            <a:ext cx="1583639" cy="584775"/>
          </a:xfrm>
          <a:prstGeom prst="rect">
            <a:avLst/>
          </a:prstGeom>
          <a:noFill/>
        </p:spPr>
        <p:txBody>
          <a:bodyPr wrap="none" rtlCol="0">
            <a:spAutoFit/>
          </a:bodyPr>
          <a:lstStyle/>
          <a:p>
            <a:r>
              <a:rPr lang="en-US" sz="1600" dirty="0">
                <a:solidFill>
                  <a:srgbClr val="632121"/>
                </a:solidFill>
              </a:rPr>
              <a:t>Assured</a:t>
            </a:r>
          </a:p>
          <a:p>
            <a:r>
              <a:rPr lang="en-US" sz="1600" dirty="0">
                <a:solidFill>
                  <a:srgbClr val="632121"/>
                </a:solidFill>
              </a:rPr>
              <a:t>Communications</a:t>
            </a:r>
          </a:p>
        </p:txBody>
      </p:sp>
      <p:sp>
        <p:nvSpPr>
          <p:cNvPr id="12" name="TextBox 11"/>
          <p:cNvSpPr txBox="1"/>
          <p:nvPr/>
        </p:nvSpPr>
        <p:spPr>
          <a:xfrm>
            <a:off x="4161100" y="2976761"/>
            <a:ext cx="1031051" cy="584775"/>
          </a:xfrm>
          <a:prstGeom prst="rect">
            <a:avLst/>
          </a:prstGeom>
          <a:noFill/>
        </p:spPr>
        <p:txBody>
          <a:bodyPr wrap="none" rtlCol="0" anchor="ctr">
            <a:spAutoFit/>
          </a:bodyPr>
          <a:lstStyle/>
          <a:p>
            <a:r>
              <a:rPr lang="en-US" sz="1600" dirty="0">
                <a:solidFill>
                  <a:srgbClr val="632121"/>
                </a:solidFill>
              </a:rPr>
              <a:t>Radar and</a:t>
            </a:r>
          </a:p>
          <a:p>
            <a:r>
              <a:rPr lang="en-US" sz="1600" dirty="0">
                <a:solidFill>
                  <a:srgbClr val="632121"/>
                </a:solidFill>
              </a:rPr>
              <a:t>Spectrum</a:t>
            </a:r>
          </a:p>
        </p:txBody>
      </p:sp>
      <p:sp>
        <p:nvSpPr>
          <p:cNvPr id="13" name="TextBox 12"/>
          <p:cNvSpPr txBox="1"/>
          <p:nvPr/>
        </p:nvSpPr>
        <p:spPr>
          <a:xfrm>
            <a:off x="4166643" y="4130889"/>
            <a:ext cx="1389098" cy="584775"/>
          </a:xfrm>
          <a:prstGeom prst="rect">
            <a:avLst/>
          </a:prstGeom>
          <a:noFill/>
        </p:spPr>
        <p:txBody>
          <a:bodyPr wrap="none" rtlCol="0">
            <a:spAutoFit/>
          </a:bodyPr>
          <a:lstStyle/>
          <a:p>
            <a:r>
              <a:rPr lang="en-US" sz="1600" dirty="0">
                <a:solidFill>
                  <a:srgbClr val="632121"/>
                </a:solidFill>
              </a:rPr>
              <a:t>Electronic and</a:t>
            </a:r>
          </a:p>
          <a:p>
            <a:r>
              <a:rPr lang="en-US" sz="1600" dirty="0">
                <a:solidFill>
                  <a:srgbClr val="632121"/>
                </a:solidFill>
              </a:rPr>
              <a:t>Cyber Warfare</a:t>
            </a:r>
          </a:p>
        </p:txBody>
      </p:sp>
      <p:pic>
        <p:nvPicPr>
          <p:cNvPr id="15" name="Picture 14"/>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229164" y="1762170"/>
            <a:ext cx="934912" cy="721599"/>
          </a:xfrm>
          <a:prstGeom prst="rect">
            <a:avLst/>
          </a:prstGeom>
          <a:effectLst>
            <a:outerShdw blurRad="38100" sx="101000" sy="101000" algn="ctr" rotWithShape="0">
              <a:prstClr val="black">
                <a:alpha val="40000"/>
              </a:prstClr>
            </a:outerShdw>
          </a:effectLst>
        </p:spPr>
      </p:pic>
      <p:sp>
        <p:nvSpPr>
          <p:cNvPr id="16" name="TextBox 15"/>
          <p:cNvSpPr txBox="1"/>
          <p:nvPr/>
        </p:nvSpPr>
        <p:spPr>
          <a:xfrm>
            <a:off x="10180957" y="1791352"/>
            <a:ext cx="1496628" cy="584775"/>
          </a:xfrm>
          <a:prstGeom prst="rect">
            <a:avLst/>
          </a:prstGeom>
          <a:noFill/>
        </p:spPr>
        <p:txBody>
          <a:bodyPr wrap="none" rtlCol="0">
            <a:spAutoFit/>
          </a:bodyPr>
          <a:lstStyle/>
          <a:p>
            <a:r>
              <a:rPr lang="en-US" sz="1600" dirty="0">
                <a:solidFill>
                  <a:srgbClr val="632121"/>
                </a:solidFill>
              </a:rPr>
              <a:t>Embedded</a:t>
            </a:r>
          </a:p>
          <a:p>
            <a:r>
              <a:rPr lang="en-US" sz="1600" dirty="0">
                <a:solidFill>
                  <a:srgbClr val="632121"/>
                </a:solidFill>
              </a:rPr>
              <a:t>System Security</a:t>
            </a:r>
          </a:p>
        </p:txBody>
      </p:sp>
      <p:sp>
        <p:nvSpPr>
          <p:cNvPr id="17" name="TextBox 16"/>
          <p:cNvSpPr txBox="1"/>
          <p:nvPr/>
        </p:nvSpPr>
        <p:spPr>
          <a:xfrm>
            <a:off x="10180957" y="2989483"/>
            <a:ext cx="1861215" cy="584775"/>
          </a:xfrm>
          <a:prstGeom prst="rect">
            <a:avLst/>
          </a:prstGeom>
          <a:noFill/>
        </p:spPr>
        <p:txBody>
          <a:bodyPr wrap="none" rtlCol="0">
            <a:spAutoFit/>
          </a:bodyPr>
          <a:lstStyle/>
          <a:p>
            <a:r>
              <a:rPr lang="en-US" sz="1600" dirty="0">
                <a:solidFill>
                  <a:srgbClr val="632121"/>
                </a:solidFill>
              </a:rPr>
              <a:t>Secure and Resilient</a:t>
            </a:r>
          </a:p>
          <a:p>
            <a:r>
              <a:rPr lang="en-US" sz="1600" dirty="0">
                <a:solidFill>
                  <a:srgbClr val="632121"/>
                </a:solidFill>
              </a:rPr>
              <a:t>Infrastructure</a:t>
            </a:r>
          </a:p>
        </p:txBody>
      </p:sp>
      <p:sp>
        <p:nvSpPr>
          <p:cNvPr id="18" name="TextBox 17"/>
          <p:cNvSpPr txBox="1"/>
          <p:nvPr/>
        </p:nvSpPr>
        <p:spPr>
          <a:xfrm>
            <a:off x="7189930" y="1787444"/>
            <a:ext cx="1609415" cy="584775"/>
          </a:xfrm>
          <a:prstGeom prst="rect">
            <a:avLst/>
          </a:prstGeom>
          <a:noFill/>
        </p:spPr>
        <p:txBody>
          <a:bodyPr wrap="none" rtlCol="0">
            <a:spAutoFit/>
          </a:bodyPr>
          <a:lstStyle/>
          <a:p>
            <a:r>
              <a:rPr lang="en-US" sz="1600" dirty="0">
                <a:solidFill>
                  <a:srgbClr val="632121"/>
                </a:solidFill>
              </a:rPr>
              <a:t>Space Situational</a:t>
            </a:r>
          </a:p>
          <a:p>
            <a:r>
              <a:rPr lang="en-US" sz="1600" dirty="0">
                <a:solidFill>
                  <a:srgbClr val="632121"/>
                </a:solidFill>
              </a:rPr>
              <a:t>Awareness</a:t>
            </a:r>
          </a:p>
        </p:txBody>
      </p:sp>
      <p:sp>
        <p:nvSpPr>
          <p:cNvPr id="19" name="TextBox 18"/>
          <p:cNvSpPr txBox="1"/>
          <p:nvPr/>
        </p:nvSpPr>
        <p:spPr>
          <a:xfrm>
            <a:off x="7219411" y="2945982"/>
            <a:ext cx="1109599" cy="584775"/>
          </a:xfrm>
          <a:prstGeom prst="rect">
            <a:avLst/>
          </a:prstGeom>
          <a:noFill/>
        </p:spPr>
        <p:txBody>
          <a:bodyPr wrap="none" rtlCol="0">
            <a:spAutoFit/>
          </a:bodyPr>
          <a:lstStyle/>
          <a:p>
            <a:r>
              <a:rPr lang="en-US" sz="1600" dirty="0">
                <a:solidFill>
                  <a:srgbClr val="632121"/>
                </a:solidFill>
              </a:rPr>
              <a:t>Unmanned</a:t>
            </a:r>
          </a:p>
          <a:p>
            <a:r>
              <a:rPr lang="en-US" sz="1600" dirty="0">
                <a:solidFill>
                  <a:srgbClr val="632121"/>
                </a:solidFill>
              </a:rPr>
              <a:t>Platforms</a:t>
            </a:r>
          </a:p>
        </p:txBody>
      </p:sp>
      <p:pic>
        <p:nvPicPr>
          <p:cNvPr id="23" name="Picture 22"/>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326023" y="4051749"/>
            <a:ext cx="725471" cy="725471"/>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381" y="1678238"/>
            <a:ext cx="725740" cy="668369"/>
          </a:xfrm>
          <a:prstGeom prst="rect">
            <a:avLst/>
          </a:prstGeom>
        </p:spPr>
      </p:pic>
      <p:pic>
        <p:nvPicPr>
          <p:cNvPr id="25" name="Picture 24"/>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355836" y="2915261"/>
            <a:ext cx="665965" cy="665965"/>
          </a:xfrm>
          <a:prstGeom prst="rect">
            <a:avLst/>
          </a:prstGeom>
        </p:spPr>
      </p:pic>
      <p:sp>
        <p:nvSpPr>
          <p:cNvPr id="26" name="TextBox 25"/>
          <p:cNvSpPr txBox="1"/>
          <p:nvPr/>
        </p:nvSpPr>
        <p:spPr>
          <a:xfrm>
            <a:off x="1170164" y="1595484"/>
            <a:ext cx="1402948" cy="861774"/>
          </a:xfrm>
          <a:prstGeom prst="rect">
            <a:avLst/>
          </a:prstGeom>
          <a:noFill/>
        </p:spPr>
        <p:txBody>
          <a:bodyPr wrap="none" rtlCol="0">
            <a:spAutoFit/>
          </a:bodyPr>
          <a:lstStyle/>
          <a:p>
            <a:r>
              <a:rPr lang="en-US" sz="1600" dirty="0">
                <a:solidFill>
                  <a:srgbClr val="632121"/>
                </a:solidFill>
              </a:rPr>
              <a:t>National- and</a:t>
            </a:r>
          </a:p>
          <a:p>
            <a:r>
              <a:rPr lang="en-US" sz="1600" dirty="0">
                <a:solidFill>
                  <a:srgbClr val="632121"/>
                </a:solidFill>
              </a:rPr>
              <a:t>Cyber-Security</a:t>
            </a:r>
          </a:p>
          <a:p>
            <a:r>
              <a:rPr lang="en-US" sz="1600" dirty="0">
                <a:solidFill>
                  <a:srgbClr val="632121"/>
                </a:solidFill>
              </a:rPr>
              <a:t>Curriculum</a:t>
            </a:r>
          </a:p>
        </p:txBody>
      </p:sp>
      <p:sp>
        <p:nvSpPr>
          <p:cNvPr id="27" name="TextBox 26"/>
          <p:cNvSpPr txBox="1"/>
          <p:nvPr/>
        </p:nvSpPr>
        <p:spPr>
          <a:xfrm>
            <a:off x="1160901" y="2935008"/>
            <a:ext cx="1404102" cy="584775"/>
          </a:xfrm>
          <a:prstGeom prst="rect">
            <a:avLst/>
          </a:prstGeom>
          <a:noFill/>
        </p:spPr>
        <p:txBody>
          <a:bodyPr wrap="none" rtlCol="0" anchor="ctr">
            <a:spAutoFit/>
          </a:bodyPr>
          <a:lstStyle/>
          <a:p>
            <a:r>
              <a:rPr lang="en-US" sz="1600" dirty="0">
                <a:solidFill>
                  <a:srgbClr val="632121"/>
                </a:solidFill>
              </a:rPr>
              <a:t>Extracurricular</a:t>
            </a:r>
          </a:p>
          <a:p>
            <a:r>
              <a:rPr lang="en-US" sz="1600" dirty="0">
                <a:solidFill>
                  <a:srgbClr val="632121"/>
                </a:solidFill>
              </a:rPr>
              <a:t>Programs</a:t>
            </a:r>
          </a:p>
        </p:txBody>
      </p:sp>
      <p:sp>
        <p:nvSpPr>
          <p:cNvPr id="28" name="TextBox 27"/>
          <p:cNvSpPr txBox="1"/>
          <p:nvPr/>
        </p:nvSpPr>
        <p:spPr>
          <a:xfrm>
            <a:off x="1149716" y="4089136"/>
            <a:ext cx="1440010" cy="584775"/>
          </a:xfrm>
          <a:prstGeom prst="rect">
            <a:avLst/>
          </a:prstGeom>
          <a:noFill/>
        </p:spPr>
        <p:txBody>
          <a:bodyPr wrap="none" rtlCol="0">
            <a:spAutoFit/>
          </a:bodyPr>
          <a:lstStyle/>
          <a:p>
            <a:r>
              <a:rPr lang="en-US" sz="1600" dirty="0">
                <a:solidFill>
                  <a:srgbClr val="632121"/>
                </a:solidFill>
              </a:rPr>
              <a:t>Student Career</a:t>
            </a:r>
          </a:p>
          <a:p>
            <a:r>
              <a:rPr lang="en-US" sz="1600" dirty="0">
                <a:solidFill>
                  <a:srgbClr val="632121"/>
                </a:solidFill>
              </a:rPr>
              <a:t>Mentorship</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9110" y="4051749"/>
            <a:ext cx="835877" cy="835877"/>
          </a:xfrm>
          <a:prstGeom prst="rect">
            <a:avLst/>
          </a:prstGeom>
        </p:spPr>
      </p:pic>
      <p:sp>
        <p:nvSpPr>
          <p:cNvPr id="33" name="TextBox 32"/>
          <p:cNvSpPr txBox="1"/>
          <p:nvPr/>
        </p:nvSpPr>
        <p:spPr>
          <a:xfrm>
            <a:off x="7194472" y="4054188"/>
            <a:ext cx="1328954" cy="830997"/>
          </a:xfrm>
          <a:prstGeom prst="rect">
            <a:avLst/>
          </a:prstGeom>
          <a:noFill/>
        </p:spPr>
        <p:txBody>
          <a:bodyPr wrap="none" rtlCol="0" anchor="ctr">
            <a:spAutoFit/>
          </a:bodyPr>
          <a:lstStyle/>
          <a:p>
            <a:r>
              <a:rPr lang="en-US" sz="1600" dirty="0">
                <a:solidFill>
                  <a:srgbClr val="632121"/>
                </a:solidFill>
              </a:rPr>
              <a:t>Autonomy &amp;</a:t>
            </a:r>
          </a:p>
          <a:p>
            <a:r>
              <a:rPr lang="en-US" sz="1600" dirty="0">
                <a:solidFill>
                  <a:srgbClr val="632121"/>
                </a:solidFill>
              </a:rPr>
              <a:t>Mission</a:t>
            </a:r>
          </a:p>
          <a:p>
            <a:r>
              <a:rPr lang="en-US" sz="1600" dirty="0">
                <a:solidFill>
                  <a:srgbClr val="632121"/>
                </a:solidFill>
              </a:rPr>
              <a:t>Orchestration</a:t>
            </a:r>
          </a:p>
        </p:txBody>
      </p:sp>
      <p:sp>
        <p:nvSpPr>
          <p:cNvPr id="35" name="TextBox 34"/>
          <p:cNvSpPr txBox="1"/>
          <p:nvPr/>
        </p:nvSpPr>
        <p:spPr>
          <a:xfrm>
            <a:off x="10164076" y="4149852"/>
            <a:ext cx="1306768" cy="584775"/>
          </a:xfrm>
          <a:prstGeom prst="rect">
            <a:avLst/>
          </a:prstGeom>
          <a:noFill/>
        </p:spPr>
        <p:txBody>
          <a:bodyPr wrap="none" rtlCol="0">
            <a:spAutoFit/>
          </a:bodyPr>
          <a:lstStyle/>
          <a:p>
            <a:r>
              <a:rPr lang="en-US" sz="1600" dirty="0">
                <a:solidFill>
                  <a:srgbClr val="632121"/>
                </a:solidFill>
              </a:rPr>
              <a:t>Applied Deep</a:t>
            </a:r>
          </a:p>
          <a:p>
            <a:r>
              <a:rPr lang="en-US" sz="1600" dirty="0">
                <a:solidFill>
                  <a:srgbClr val="632121"/>
                </a:solidFill>
              </a:rPr>
              <a:t>Learning</a:t>
            </a:r>
          </a:p>
        </p:txBody>
      </p:sp>
      <p:pic>
        <p:nvPicPr>
          <p:cNvPr id="6146" name="Picture 2" descr="https://d30y9cdsu7xlg0.cloudfront.net/png/66564-20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58251" y="1697556"/>
            <a:ext cx="796736" cy="7967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d30y9cdsu7xlg0.cloudfront.net/png/32876-2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5581" y="2679682"/>
            <a:ext cx="922933" cy="1161762"/>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p:cNvCxnSpPr/>
          <p:nvPr/>
        </p:nvCxnSpPr>
        <p:spPr>
          <a:xfrm flipV="1">
            <a:off x="432259" y="1373914"/>
            <a:ext cx="2423829" cy="1"/>
          </a:xfrm>
          <a:prstGeom prst="line">
            <a:avLst/>
          </a:prstGeom>
          <a:ln w="38100">
            <a:solidFill>
              <a:srgbClr val="E45F1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434059" y="1378125"/>
            <a:ext cx="2423829" cy="1"/>
          </a:xfrm>
          <a:prstGeom prst="line">
            <a:avLst/>
          </a:prstGeom>
          <a:ln w="38100">
            <a:solidFill>
              <a:srgbClr val="E45F1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433068" y="1378125"/>
            <a:ext cx="2423829" cy="1"/>
          </a:xfrm>
          <a:prstGeom prst="line">
            <a:avLst/>
          </a:prstGeom>
          <a:ln w="38100">
            <a:solidFill>
              <a:srgbClr val="E45F1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9448104" y="1378125"/>
            <a:ext cx="2423829" cy="1"/>
          </a:xfrm>
          <a:prstGeom prst="line">
            <a:avLst/>
          </a:prstGeom>
          <a:ln w="38100">
            <a:solidFill>
              <a:srgbClr val="E45F1C"/>
            </a:solidFill>
          </a:ln>
        </p:spPr>
        <p:style>
          <a:lnRef idx="1">
            <a:schemeClr val="accent1"/>
          </a:lnRef>
          <a:fillRef idx="0">
            <a:schemeClr val="accent1"/>
          </a:fillRef>
          <a:effectRef idx="0">
            <a:schemeClr val="accent1"/>
          </a:effectRef>
          <a:fontRef idx="minor">
            <a:schemeClr val="tx1"/>
          </a:fontRef>
        </p:style>
      </p:cxnSp>
      <p:pic>
        <p:nvPicPr>
          <p:cNvPr id="6150" name="Picture 6" descr="http://www.freeiconspng.com/uploads/satellite-icon-8.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8131" y="5316739"/>
            <a:ext cx="657688" cy="65768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7219411" y="5373834"/>
            <a:ext cx="1428724" cy="584775"/>
          </a:xfrm>
          <a:prstGeom prst="rect">
            <a:avLst/>
          </a:prstGeom>
          <a:noFill/>
        </p:spPr>
        <p:txBody>
          <a:bodyPr wrap="none" rtlCol="0">
            <a:spAutoFit/>
          </a:bodyPr>
          <a:lstStyle/>
          <a:p>
            <a:r>
              <a:rPr lang="en-US" sz="1600" dirty="0" err="1">
                <a:solidFill>
                  <a:srgbClr val="632121"/>
                </a:solidFill>
              </a:rPr>
              <a:t>Cubesats</a:t>
            </a:r>
            <a:r>
              <a:rPr lang="en-US" sz="1600" dirty="0">
                <a:solidFill>
                  <a:srgbClr val="632121"/>
                </a:solidFill>
              </a:rPr>
              <a:t> and</a:t>
            </a:r>
          </a:p>
          <a:p>
            <a:r>
              <a:rPr lang="en-US" sz="1600" dirty="0">
                <a:solidFill>
                  <a:srgbClr val="632121"/>
                </a:solidFill>
              </a:rPr>
              <a:t>Small Satellites</a:t>
            </a:r>
          </a:p>
        </p:txBody>
      </p:sp>
      <p:sp>
        <p:nvSpPr>
          <p:cNvPr id="42" name="TextBox 41"/>
          <p:cNvSpPr txBox="1"/>
          <p:nvPr/>
        </p:nvSpPr>
        <p:spPr>
          <a:xfrm>
            <a:off x="4165698" y="5416474"/>
            <a:ext cx="1371594" cy="338554"/>
          </a:xfrm>
          <a:prstGeom prst="rect">
            <a:avLst/>
          </a:prstGeom>
          <a:noFill/>
        </p:spPr>
        <p:txBody>
          <a:bodyPr wrap="none" rtlCol="0">
            <a:spAutoFit/>
          </a:bodyPr>
          <a:lstStyle/>
          <a:p>
            <a:r>
              <a:rPr lang="en-US" sz="1600" dirty="0">
                <a:solidFill>
                  <a:srgbClr val="632121"/>
                </a:solidFill>
              </a:rPr>
              <a:t>Counter A2AD</a:t>
            </a: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80865" y="5373834"/>
            <a:ext cx="512956" cy="512956"/>
          </a:xfrm>
          <a:prstGeom prst="rect">
            <a:avLst/>
          </a:prstGeom>
        </p:spPr>
      </p:pic>
      <p:sp>
        <p:nvSpPr>
          <p:cNvPr id="22" name="Moon 21"/>
          <p:cNvSpPr/>
          <p:nvPr/>
        </p:nvSpPr>
        <p:spPr>
          <a:xfrm rot="7648503">
            <a:off x="3620253" y="5038576"/>
            <a:ext cx="321176" cy="761758"/>
          </a:xfrm>
          <a:prstGeom prst="moon">
            <a:avLst>
              <a:gd name="adj" fmla="val 1939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160" name="Picture 16" descr="https://hemispheretechnologies.com.au/cms/wp-content/uploads/2015/10/icon2.png"/>
          <p:cNvPicPr>
            <a:picLocks noChangeAspect="1" noChangeArrowheads="1"/>
          </p:cNvPicPr>
          <p:nvPr/>
        </p:nvPicPr>
        <p:blipFill>
          <a:blip r:embed="rId15">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9277602" y="2845874"/>
            <a:ext cx="826883" cy="8208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35090" y="4057552"/>
            <a:ext cx="713864" cy="713864"/>
          </a:xfrm>
          <a:prstGeom prst="rect">
            <a:avLst/>
          </a:prstGeom>
        </p:spPr>
      </p:pic>
      <p:pic>
        <p:nvPicPr>
          <p:cNvPr id="6164" name="Picture 20" descr="https://d30y9cdsu7xlg0.cloudfront.net/png/358751-20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29164" y="5218288"/>
            <a:ext cx="868357" cy="868357"/>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0164076" y="5333589"/>
            <a:ext cx="1853584" cy="584775"/>
          </a:xfrm>
          <a:prstGeom prst="rect">
            <a:avLst/>
          </a:prstGeom>
          <a:noFill/>
        </p:spPr>
        <p:txBody>
          <a:bodyPr wrap="none" rtlCol="0">
            <a:spAutoFit/>
          </a:bodyPr>
          <a:lstStyle/>
          <a:p>
            <a:r>
              <a:rPr lang="en-US" sz="1600" dirty="0">
                <a:solidFill>
                  <a:srgbClr val="632121"/>
                </a:solidFill>
              </a:rPr>
              <a:t>Security and Privacy</a:t>
            </a:r>
          </a:p>
          <a:p>
            <a:r>
              <a:rPr lang="en-US" sz="1600" dirty="0">
                <a:solidFill>
                  <a:srgbClr val="632121"/>
                </a:solidFill>
              </a:rPr>
              <a:t>for </a:t>
            </a:r>
            <a:r>
              <a:rPr lang="en-US" sz="1600" dirty="0" err="1">
                <a:solidFill>
                  <a:srgbClr val="632121"/>
                </a:solidFill>
              </a:rPr>
              <a:t>IoT</a:t>
            </a:r>
            <a:endParaRPr lang="en-US" sz="1600" dirty="0">
              <a:solidFill>
                <a:srgbClr val="632121"/>
              </a:solidFill>
            </a:endParaRPr>
          </a:p>
        </p:txBody>
      </p:sp>
      <p:pic>
        <p:nvPicPr>
          <p:cNvPr id="6166" name="Picture 22" descr="http://teachpersonalfinance.com/wp-content/uploads/2016/08/iconmonstr-light-bulb-17-icon-256.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5836" y="5228083"/>
            <a:ext cx="692323" cy="692323"/>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1160901" y="5360078"/>
            <a:ext cx="1170192" cy="584775"/>
          </a:xfrm>
          <a:prstGeom prst="rect">
            <a:avLst/>
          </a:prstGeom>
          <a:noFill/>
        </p:spPr>
        <p:txBody>
          <a:bodyPr wrap="none" rtlCol="0">
            <a:spAutoFit/>
          </a:bodyPr>
          <a:lstStyle/>
          <a:p>
            <a:r>
              <a:rPr lang="en-US" sz="1600" dirty="0">
                <a:solidFill>
                  <a:srgbClr val="632121"/>
                </a:solidFill>
              </a:rPr>
              <a:t>Experiential</a:t>
            </a:r>
          </a:p>
          <a:p>
            <a:r>
              <a:rPr lang="en-US" sz="1600" dirty="0">
                <a:solidFill>
                  <a:srgbClr val="632121"/>
                </a:solidFill>
              </a:rPr>
              <a:t>Learning</a:t>
            </a:r>
          </a:p>
        </p:txBody>
      </p:sp>
    </p:spTree>
    <p:extLst>
      <p:ext uri="{BB962C8B-B14F-4D97-AF65-F5344CB8AC3E}">
        <p14:creationId xmlns:p14="http://schemas.microsoft.com/office/powerpoint/2010/main" val="370816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Tips for Academic Presentations</a:t>
            </a:r>
          </a:p>
        </p:txBody>
      </p:sp>
      <p:sp>
        <p:nvSpPr>
          <p:cNvPr id="7" name="Date Placeholder 6"/>
          <p:cNvSpPr>
            <a:spLocks noGrp="1"/>
          </p:cNvSpPr>
          <p:nvPr>
            <p:ph type="dt" sz="half" idx="10"/>
          </p:nvPr>
        </p:nvSpPr>
        <p:spPr/>
        <p:txBody>
          <a:bodyPr/>
          <a:lstStyle/>
          <a:p>
            <a:fld id="{FB2F0E7B-DB61-4F1F-A15F-40CCDCA4B34D}" type="datetime1">
              <a:rPr lang="en-US" smtClean="0">
                <a:solidFill>
                  <a:prstClr val="white"/>
                </a:solidFill>
              </a:rPr>
              <a:t>7/26/2017</a:t>
            </a:fld>
            <a:endParaRPr lang="en-US" dirty="0">
              <a:solidFill>
                <a:prstClr val="white"/>
              </a:solidFill>
            </a:endParaRPr>
          </a:p>
        </p:txBody>
      </p:sp>
      <p:sp>
        <p:nvSpPr>
          <p:cNvPr id="9" name="Slide Number Placeholder 8"/>
          <p:cNvSpPr>
            <a:spLocks noGrp="1"/>
          </p:cNvSpPr>
          <p:nvPr>
            <p:ph type="sldNum" sz="quarter" idx="12"/>
          </p:nvPr>
        </p:nvSpPr>
        <p:spPr/>
        <p:txBody>
          <a:bodyPr/>
          <a:lstStyle/>
          <a:p>
            <a:fld id="{83F01F01-B26F-4FCD-A4FE-1525A0443C50}"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347963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Academic Presentations</a:t>
            </a:r>
          </a:p>
        </p:txBody>
      </p:sp>
      <p:sp>
        <p:nvSpPr>
          <p:cNvPr id="9" name="Text Placeholder 8"/>
          <p:cNvSpPr>
            <a:spLocks noGrp="1"/>
          </p:cNvSpPr>
          <p:nvPr>
            <p:ph type="body" idx="1"/>
          </p:nvPr>
        </p:nvSpPr>
        <p:spPr/>
        <p:txBody>
          <a:bodyPr/>
          <a:lstStyle/>
          <a:p>
            <a:r>
              <a:rPr lang="en-US" dirty="0"/>
              <a:t>Basic Outline</a:t>
            </a:r>
          </a:p>
        </p:txBody>
      </p:sp>
      <p:sp>
        <p:nvSpPr>
          <p:cNvPr id="8" name="Content Placeholder 7"/>
          <p:cNvSpPr>
            <a:spLocks noGrp="1"/>
          </p:cNvSpPr>
          <p:nvPr>
            <p:ph sz="half" idx="2"/>
          </p:nvPr>
        </p:nvSpPr>
        <p:spPr/>
        <p:txBody>
          <a:bodyPr/>
          <a:lstStyle/>
          <a:p>
            <a:r>
              <a:rPr lang="en-US" dirty="0"/>
              <a:t>Motivation</a:t>
            </a:r>
          </a:p>
          <a:p>
            <a:r>
              <a:rPr lang="en-US" dirty="0"/>
              <a:t>Background</a:t>
            </a:r>
          </a:p>
          <a:p>
            <a:r>
              <a:rPr lang="en-US" dirty="0"/>
              <a:t>System Level Architecture</a:t>
            </a:r>
          </a:p>
          <a:p>
            <a:r>
              <a:rPr lang="en-US" dirty="0"/>
              <a:t>Approach</a:t>
            </a:r>
          </a:p>
          <a:p>
            <a:r>
              <a:rPr lang="en-US" dirty="0"/>
              <a:t>Results – Comparison to Others</a:t>
            </a:r>
          </a:p>
          <a:p>
            <a:r>
              <a:rPr lang="en-US" dirty="0"/>
              <a:t>Conclusion</a:t>
            </a:r>
          </a:p>
        </p:txBody>
      </p:sp>
      <p:sp>
        <p:nvSpPr>
          <p:cNvPr id="10" name="Text Placeholder 9"/>
          <p:cNvSpPr>
            <a:spLocks noGrp="1"/>
          </p:cNvSpPr>
          <p:nvPr>
            <p:ph type="body" sz="quarter" idx="3"/>
          </p:nvPr>
        </p:nvSpPr>
        <p:spPr/>
        <p:txBody>
          <a:bodyPr/>
          <a:lstStyle/>
          <a:p>
            <a:r>
              <a:rPr lang="en-US" dirty="0"/>
              <a:t>Rules of Thumb</a:t>
            </a:r>
          </a:p>
        </p:txBody>
      </p:sp>
      <p:sp>
        <p:nvSpPr>
          <p:cNvPr id="11" name="Content Placeholder 10"/>
          <p:cNvSpPr>
            <a:spLocks noGrp="1"/>
          </p:cNvSpPr>
          <p:nvPr>
            <p:ph sz="quarter" idx="4"/>
          </p:nvPr>
        </p:nvSpPr>
        <p:spPr/>
        <p:txBody>
          <a:bodyPr/>
          <a:lstStyle/>
          <a:p>
            <a:r>
              <a:rPr lang="en-US" dirty="0"/>
              <a:t>Don’t do detailed derivations in your slides</a:t>
            </a:r>
          </a:p>
          <a:p>
            <a:pPr lvl="1"/>
            <a:r>
              <a:rPr lang="en-US" dirty="0"/>
              <a:t>Equations are okay to make it clear you did real math</a:t>
            </a:r>
          </a:p>
          <a:p>
            <a:pPr lvl="1"/>
            <a:r>
              <a:rPr lang="en-US" dirty="0"/>
              <a:t>Don’t walk through the equations</a:t>
            </a:r>
          </a:p>
          <a:p>
            <a:r>
              <a:rPr lang="en-US" dirty="0"/>
              <a:t>Graphic of some sort on every slide, preferably relevant</a:t>
            </a:r>
          </a:p>
          <a:p>
            <a:r>
              <a:rPr lang="en-US" dirty="0"/>
              <a:t>No sentences!</a:t>
            </a:r>
          </a:p>
          <a:p>
            <a:endParaRPr lang="en-US" dirty="0"/>
          </a:p>
        </p:txBody>
      </p:sp>
      <p:sp>
        <p:nvSpPr>
          <p:cNvPr id="4" name="Date Placeholder 3"/>
          <p:cNvSpPr>
            <a:spLocks noGrp="1"/>
          </p:cNvSpPr>
          <p:nvPr>
            <p:ph type="dt" sz="half" idx="10"/>
          </p:nvPr>
        </p:nvSpPr>
        <p:spPr/>
        <p:txBody>
          <a:bodyPr/>
          <a:lstStyle/>
          <a:p>
            <a:fld id="{8B378ABF-06A8-4936-B702-476AC65AD814}" type="datetime1">
              <a:rPr lang="en-US" smtClean="0">
                <a:solidFill>
                  <a:prstClr val="white"/>
                </a:solidFill>
              </a:rPr>
              <a:t>7/26/2017</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83F01F01-B26F-4FCD-A4FE-1525A0443C50}" type="slidenum">
              <a:rPr lang="en-US" smtClean="0">
                <a:solidFill>
                  <a:prstClr val="white"/>
                </a:solidFill>
              </a:rPr>
              <a:pPr/>
              <a:t>8</a:t>
            </a:fld>
            <a:endParaRPr lang="en-US" dirty="0">
              <a:solidFill>
                <a:prstClr val="white"/>
              </a:solidFill>
            </a:endParaRPr>
          </a:p>
        </p:txBody>
      </p:sp>
      <p:sp>
        <p:nvSpPr>
          <p:cNvPr id="12" name="Curved Right Arrow 11"/>
          <p:cNvSpPr/>
          <p:nvPr/>
        </p:nvSpPr>
        <p:spPr>
          <a:xfrm rot="10642936">
            <a:off x="5097012" y="2391749"/>
            <a:ext cx="680484" cy="1574303"/>
          </a:xfrm>
          <a:prstGeom prst="curv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559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Graphics Design Tips</a:t>
            </a:r>
          </a:p>
        </p:txBody>
      </p:sp>
      <p:sp>
        <p:nvSpPr>
          <p:cNvPr id="7" name="Date Placeholder 6"/>
          <p:cNvSpPr>
            <a:spLocks noGrp="1"/>
          </p:cNvSpPr>
          <p:nvPr>
            <p:ph type="dt" sz="half" idx="10"/>
          </p:nvPr>
        </p:nvSpPr>
        <p:spPr/>
        <p:txBody>
          <a:bodyPr/>
          <a:lstStyle/>
          <a:p>
            <a:fld id="{FB2F0E7B-DB61-4F1F-A15F-40CCDCA4B34D}" type="datetime1">
              <a:rPr lang="en-US" smtClean="0">
                <a:solidFill>
                  <a:prstClr val="white"/>
                </a:solidFill>
              </a:rPr>
              <a:t>7/26/2017</a:t>
            </a:fld>
            <a:endParaRPr lang="en-US" dirty="0">
              <a:solidFill>
                <a:prstClr val="white"/>
              </a:solidFill>
            </a:endParaRPr>
          </a:p>
        </p:txBody>
      </p:sp>
      <p:sp>
        <p:nvSpPr>
          <p:cNvPr id="9" name="Slide Number Placeholder 8"/>
          <p:cNvSpPr>
            <a:spLocks noGrp="1"/>
          </p:cNvSpPr>
          <p:nvPr>
            <p:ph type="sldNum" sz="quarter" idx="12"/>
          </p:nvPr>
        </p:nvSpPr>
        <p:spPr/>
        <p:txBody>
          <a:bodyPr/>
          <a:lstStyle/>
          <a:p>
            <a:fld id="{83F01F01-B26F-4FCD-A4FE-1525A0443C50}" type="slidenum">
              <a:rPr lang="en-US" smtClean="0">
                <a:solidFill>
                  <a:prstClr val="white"/>
                </a:solidFill>
              </a:rPr>
              <a:pPr/>
              <a:t>9</a:t>
            </a:fld>
            <a:endParaRPr lang="en-US"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974186623"/>
              </p:ext>
            </p:extLst>
          </p:nvPr>
        </p:nvGraphicFramePr>
        <p:xfrm>
          <a:off x="914684" y="1400150"/>
          <a:ext cx="4033874" cy="1784302"/>
        </p:xfrm>
        <a:graphic>
          <a:graphicData uri="http://schemas.openxmlformats.org/drawingml/2006/table">
            <a:tbl>
              <a:tblPr firstRow="1" bandRow="1">
                <a:tableStyleId>{5940675A-B579-460E-94D1-54222C63F5DA}</a:tableStyleId>
              </a:tblPr>
              <a:tblGrid>
                <a:gridCol w="2016937">
                  <a:extLst>
                    <a:ext uri="{9D8B030D-6E8A-4147-A177-3AD203B41FA5}">
                      <a16:colId xmlns:a16="http://schemas.microsoft.com/office/drawing/2014/main" val="20000"/>
                    </a:ext>
                  </a:extLst>
                </a:gridCol>
                <a:gridCol w="2016937">
                  <a:extLst>
                    <a:ext uri="{9D8B030D-6E8A-4147-A177-3AD203B41FA5}">
                      <a16:colId xmlns:a16="http://schemas.microsoft.com/office/drawing/2014/main" val="20001"/>
                    </a:ext>
                  </a:extLst>
                </a:gridCol>
              </a:tblGrid>
              <a:tr h="892151">
                <a:tc>
                  <a:txBody>
                    <a:bodyPr/>
                    <a:lstStyle/>
                    <a:p>
                      <a:pPr algn="ctr"/>
                      <a:r>
                        <a:rPr lang="en-US" sz="2800" dirty="0"/>
                        <a:t>Use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US" sz="2800" dirty="0"/>
                        <a:t>Tables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892151">
                <a:tc>
                  <a:txBody>
                    <a:bodyPr/>
                    <a:lstStyle/>
                    <a:p>
                      <a:pPr algn="ctr"/>
                      <a:r>
                        <a:rPr lang="en-US" sz="2800" dirty="0"/>
                        <a:t>To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US" sz="2800" dirty="0"/>
                        <a:t>Organize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bl>
          </a:graphicData>
        </a:graphic>
      </p:graphicFrame>
      <p:sp>
        <p:nvSpPr>
          <p:cNvPr id="13" name="Rounded Rectangle 12"/>
          <p:cNvSpPr/>
          <p:nvPr/>
        </p:nvSpPr>
        <p:spPr>
          <a:xfrm>
            <a:off x="1017761" y="3678865"/>
            <a:ext cx="3827721" cy="186069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t>Use Color Schemes with Depth</a:t>
            </a:r>
          </a:p>
        </p:txBody>
      </p:sp>
      <p:pic>
        <p:nvPicPr>
          <p:cNvPr id="4098" name="Picture 2" descr="http://iconion.com/posts/images/flat-icon-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925" y="2038673"/>
            <a:ext cx="5415147" cy="27075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110980" y="4827213"/>
            <a:ext cx="3500510" cy="461665"/>
          </a:xfrm>
          <a:prstGeom prst="rect">
            <a:avLst/>
          </a:prstGeom>
          <a:noFill/>
        </p:spPr>
        <p:txBody>
          <a:bodyPr wrap="none" rtlCol="0">
            <a:spAutoFit/>
          </a:bodyPr>
          <a:lstStyle/>
          <a:p>
            <a:r>
              <a:rPr lang="en-US" sz="2400" dirty="0"/>
              <a:t>Steal Icons off the Internet</a:t>
            </a:r>
          </a:p>
        </p:txBody>
      </p:sp>
    </p:spTree>
    <p:extLst>
      <p:ext uri="{BB962C8B-B14F-4D97-AF65-F5344CB8AC3E}">
        <p14:creationId xmlns:p14="http://schemas.microsoft.com/office/powerpoint/2010/main" val="28689227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EBBB688FB4AB44A056B224C450E55F" ma:contentTypeVersion="4" ma:contentTypeDescription="Create a new document." ma:contentTypeScope="" ma:versionID="294beb3d708ab4e44d9d6648f210df02">
  <xsd:schema xmlns:xsd="http://www.w3.org/2001/XMLSchema" xmlns:xs="http://www.w3.org/2001/XMLSchema" xmlns:p="http://schemas.microsoft.com/office/2006/metadata/properties" xmlns:ns2="5b9f1aa0-9032-4eb0-a7a9-f04977f87f8c" xmlns:ns3="4f00b81c-ae68-4bd9-a01b-11ef0a0c1ea5" targetNamespace="http://schemas.microsoft.com/office/2006/metadata/properties" ma:root="true" ma:fieldsID="d6cd037a48e18923290844db3264b7a7" ns2:_="" ns3:_="">
    <xsd:import namespace="5b9f1aa0-9032-4eb0-a7a9-f04977f87f8c"/>
    <xsd:import namespace="4f00b81c-ae68-4bd9-a01b-11ef0a0c1ea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f1aa0-9032-4eb0-a7a9-f04977f87f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00b81c-ae68-4bd9-a01b-11ef0a0c1ea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68D9A1-28AE-4387-9F02-C429250BFD06}">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4f00b81c-ae68-4bd9-a01b-11ef0a0c1ea5"/>
    <ds:schemaRef ds:uri="5b9f1aa0-9032-4eb0-a7a9-f04977f87f8c"/>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6B4AAA4-7EAF-4AE3-8EA2-9E2E940F80F1}">
  <ds:schemaRefs>
    <ds:schemaRef ds:uri="http://schemas.microsoft.com/sharepoint/v3/contenttype/forms"/>
  </ds:schemaRefs>
</ds:datastoreItem>
</file>

<file path=customXml/itemProps3.xml><?xml version="1.0" encoding="utf-8"?>
<ds:datastoreItem xmlns:ds="http://schemas.openxmlformats.org/officeDocument/2006/customXml" ds:itemID="{6915FCF4-DBD5-4021-83FF-EE295139D9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9f1aa0-9032-4eb0-a7a9-f04977f87f8c"/>
    <ds:schemaRef ds:uri="4f00b81c-ae68-4bd9-a01b-11ef0a0c1e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4507</TotalTime>
  <Words>334</Words>
  <Application>Microsoft Office PowerPoint</Application>
  <PresentationFormat>Widescreen</PresentationFormat>
  <Paragraphs>123</Paragraphs>
  <Slides>13</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1_Office Theme</vt:lpstr>
      <vt:lpstr>Office Theme</vt:lpstr>
      <vt:lpstr>Presentation Skills </vt:lpstr>
      <vt:lpstr>Things to Avoid </vt:lpstr>
      <vt:lpstr>Key Points</vt:lpstr>
      <vt:lpstr>Examples </vt:lpstr>
      <vt:lpstr>Assessment measures for stage II of design phase of DAs/SGA (to be completed May 2018) </vt:lpstr>
      <vt:lpstr>Hume Center Program Summary</vt:lpstr>
      <vt:lpstr>Tips for Academic Presentations</vt:lpstr>
      <vt:lpstr>Academic Presentations</vt:lpstr>
      <vt:lpstr>Graphics Design Tips</vt:lpstr>
      <vt:lpstr>Tips for Public Speaking </vt:lpstr>
      <vt:lpstr>Public Speaking Takes Practice </vt:lpstr>
      <vt:lpstr>A word about social media….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tcc</dc:creator>
  <cp:lastModifiedBy>Cherise Richardson</cp:lastModifiedBy>
  <cp:revision>141</cp:revision>
  <cp:lastPrinted>2017-07-23T17:08:35Z</cp:lastPrinted>
  <dcterms:created xsi:type="dcterms:W3CDTF">2015-10-03T06:37:38Z</dcterms:created>
  <dcterms:modified xsi:type="dcterms:W3CDTF">2017-07-27T02:13:32Z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0x010100DFEBBB688FB4AB44A056B224C450E55F</vt:lpwstr>
  </property>
</Properties>
</file>